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9"/>
  </p:notesMasterIdLst>
  <p:handoutMasterIdLst>
    <p:handoutMasterId r:id="rId55"/>
  </p:handoutMasterIdLst>
  <p:sldIdLst>
    <p:sldId id="305" r:id="rId3"/>
    <p:sldId id="271" r:id="rId4"/>
    <p:sldId id="258" r:id="rId5"/>
    <p:sldId id="500" r:id="rId6"/>
    <p:sldId id="375" r:id="rId7"/>
    <p:sldId id="499" r:id="rId8"/>
    <p:sldId id="374" r:id="rId10"/>
    <p:sldId id="501" r:id="rId11"/>
    <p:sldId id="356" r:id="rId12"/>
    <p:sldId id="344" r:id="rId13"/>
    <p:sldId id="357" r:id="rId14"/>
    <p:sldId id="350" r:id="rId15"/>
    <p:sldId id="349" r:id="rId16"/>
    <p:sldId id="393" r:id="rId17"/>
    <p:sldId id="582" r:id="rId18"/>
    <p:sldId id="394" r:id="rId19"/>
    <p:sldId id="502" r:id="rId20"/>
    <p:sldId id="410" r:id="rId21"/>
    <p:sldId id="461" r:id="rId22"/>
    <p:sldId id="409" r:id="rId23"/>
    <p:sldId id="503" r:id="rId24"/>
    <p:sldId id="504" r:id="rId25"/>
    <p:sldId id="506" r:id="rId26"/>
    <p:sldId id="507" r:id="rId27"/>
    <p:sldId id="412" r:id="rId28"/>
    <p:sldId id="416" r:id="rId29"/>
    <p:sldId id="415" r:id="rId30"/>
    <p:sldId id="544" r:id="rId31"/>
    <p:sldId id="417" r:id="rId32"/>
    <p:sldId id="418" r:id="rId33"/>
    <p:sldId id="423" r:id="rId34"/>
    <p:sldId id="424" r:id="rId35"/>
    <p:sldId id="421" r:id="rId36"/>
    <p:sldId id="425" r:id="rId37"/>
    <p:sldId id="438" r:id="rId38"/>
    <p:sldId id="439" r:id="rId39"/>
    <p:sldId id="440" r:id="rId40"/>
    <p:sldId id="568" r:id="rId41"/>
    <p:sldId id="442" r:id="rId42"/>
    <p:sldId id="545" r:id="rId43"/>
    <p:sldId id="445" r:id="rId44"/>
    <p:sldId id="508" r:id="rId45"/>
    <p:sldId id="448" r:id="rId46"/>
    <p:sldId id="546" r:id="rId47"/>
    <p:sldId id="447" r:id="rId48"/>
    <p:sldId id="358" r:id="rId49"/>
    <p:sldId id="450" r:id="rId50"/>
    <p:sldId id="457" r:id="rId51"/>
    <p:sldId id="361" r:id="rId52"/>
    <p:sldId id="452" r:id="rId53"/>
    <p:sldId id="336" r:id="rId54"/>
  </p:sldIdLst>
  <p:sldSz cx="12192000" cy="6858000"/>
  <p:notesSz cx="6858000" cy="9144000"/>
  <p:custDataLst>
    <p:tags r:id="rId6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e yuanhang" initials="Ly"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50A2"/>
    <a:srgbClr val="11B2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2"/>
      </p:cViewPr>
      <p:guideLst/>
    </p:cSldViewPr>
  </p:slideViewPr>
  <p:notesTextViewPr>
    <p:cViewPr>
      <p:scale>
        <a:sx n="3" d="2"/>
        <a:sy n="3" d="2"/>
      </p:scale>
      <p:origin x="0" y="0"/>
    </p:cViewPr>
  </p:notesTextViewPr>
  <p:sorterViewPr>
    <p:cViewPr varScale="1">
      <p:scale>
        <a:sx n="1" d="1"/>
        <a:sy n="1" d="1"/>
      </p:scale>
      <p:origin x="0" y="-863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0" Type="http://schemas.openxmlformats.org/officeDocument/2006/relationships/tags" Target="tags/tag143.xml"/><Relationship Id="rId6" Type="http://schemas.openxmlformats.org/officeDocument/2006/relationships/slide" Target="slides/slide4.xml"/><Relationship Id="rId59" Type="http://schemas.openxmlformats.org/officeDocument/2006/relationships/commentAuthors" Target="commentAuthors.xml"/><Relationship Id="rId58" Type="http://schemas.openxmlformats.org/officeDocument/2006/relationships/tableStyles" Target="tableStyles.xml"/><Relationship Id="rId57" Type="http://schemas.openxmlformats.org/officeDocument/2006/relationships/viewProps" Target="viewProps.xml"/><Relationship Id="rId56" Type="http://schemas.openxmlformats.org/officeDocument/2006/relationships/presProps" Target="presProps.xml"/><Relationship Id="rId55" Type="http://schemas.openxmlformats.org/officeDocument/2006/relationships/handoutMaster" Target="handoutMasters/handoutMaster1.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3.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7F1DD2-9A69-4A30-A20B-8ED9F9F614F2}" type="datetimeFigureOut">
              <a:rPr lang="zh-CN" altLang="en-US" smtClean="0"/>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E2EF1F-5AB9-4920-AF5B-E1DBE170874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kern="100" dirty="0">
                <a:effectLst/>
                <a:latin typeface="Arial" panose="020B0604020202020204" pitchFamily="34" charset="0"/>
                <a:ea typeface="等线" panose="02010600030101010101" charset="-122"/>
                <a:cs typeface="Times New Roman" panose="02020603050405020304" pitchFamily="18" charset="0"/>
              </a:rPr>
              <a:t>In recent years, with the development of industry and agriculture, it has led to serious soil degradation in China. It is well known that the application of soil conditioner is an effective means to improve the physical and chemical properties of soil, but the traditional conditioner has some problems, such as: Low efficiency, Hard to degrade, Harmful to the environment, Cannot provide nutrients to crops, etc.</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l"/>
            <a:r>
              <a:rPr lang="en-US" altLang="zh-CN" sz="1800" kern="100" dirty="0">
                <a:effectLst/>
                <a:latin typeface="Arial" panose="020B0604020202020204" pitchFamily="34" charset="0"/>
                <a:ea typeface="等线" panose="02010600030101010101" charset="-122"/>
                <a:cs typeface="Times New Roman" panose="02020603050405020304" pitchFamily="18" charset="0"/>
              </a:rPr>
              <a:t>Therefore, my main research is to prepare high performance soil conditioners for improving different soils.</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节标题">
    <p:bg>
      <p:bgRef idx="1001">
        <a:schemeClr val="bg1"/>
      </p:bgRef>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69924" y="1"/>
            <a:ext cx="10850563" cy="1028699"/>
          </a:xfrm>
        </p:spPr>
        <p:txBody>
          <a:bodyPr/>
          <a:lstStyle/>
          <a:p>
            <a:r>
              <a:rPr lang="en-US" altLang="zh-CN" dirty="0"/>
              <a:t>Click to edit Master title style</a:t>
            </a:r>
            <a:endParaRPr lang="zh-CN" altLang="en-US" dirty="0"/>
          </a:p>
        </p:txBody>
      </p:sp>
      <p:sp>
        <p:nvSpPr>
          <p:cNvPr id="6" name="日期占位符 5"/>
          <p:cNvSpPr>
            <a:spLocks noGrp="1"/>
          </p:cNvSpPr>
          <p:nvPr>
            <p:ph type="dt" sz="half" idx="10"/>
          </p:nvPr>
        </p:nvSpPr>
        <p:spPr/>
        <p:txBody>
          <a:bodyPr/>
          <a:lstStyle/>
          <a:p>
            <a:fld id="{93D31F3C-1533-4ADE-ADA4-C66B5AA4B42B}" type="datetime1">
              <a:rPr lang="zh-CN" altLang="en-US" smtClean="0"/>
            </a:fld>
            <a:endParaRPr lang="zh-CN" altLang="en-US"/>
          </a:p>
        </p:txBody>
      </p:sp>
      <p:sp>
        <p:nvSpPr>
          <p:cNvPr id="7" name="页脚占位符 6"/>
          <p:cNvSpPr>
            <a:spLocks noGrp="1"/>
          </p:cNvSpPr>
          <p:nvPr>
            <p:ph type="ftr" sz="quarter" idx="11"/>
          </p:nvPr>
        </p:nvSpPr>
        <p:spPr/>
        <p:txBody>
          <a:bodyPr/>
          <a:lstStyle/>
          <a:p>
            <a:r>
              <a:rPr lang="en-US" altLang="zh-CN"/>
              <a:t>www.islide.cc </a:t>
            </a:r>
            <a:endParaRPr lang="zh-CN" altLang="en-US" dirty="0"/>
          </a:p>
        </p:txBody>
      </p:sp>
      <p:sp>
        <p:nvSpPr>
          <p:cNvPr id="8" name="灯片编号占位符 7"/>
          <p:cNvSpPr>
            <a:spLocks noGrp="1"/>
          </p:cNvSpPr>
          <p:nvPr>
            <p:ph type="sldNum" sz="quarter" idx="12"/>
          </p:nvPr>
        </p:nvSpPr>
        <p:spPr/>
        <p:txBody>
          <a:bodyPr/>
          <a:lstStyle/>
          <a:p>
            <a:fld id="{5DD3DB80-B894-403A-B48E-6FDC1A72010E}"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末尾幻灯片">
    <p:bg>
      <p:bgPr>
        <a:solidFill>
          <a:schemeClr val="bg1"/>
        </a:solidFill>
        <a:effectLst/>
      </p:bgPr>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ltLang="zh-CN" dirty="0"/>
              <a:t>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zh-CN" altLang="en-US" dirty="0"/>
          </a:p>
        </p:txBody>
      </p:sp>
      <p:sp>
        <p:nvSpPr>
          <p:cNvPr id="17" name="日期占位符 3"/>
          <p:cNvSpPr>
            <a:spLocks noGrp="1"/>
          </p:cNvSpPr>
          <p:nvPr>
            <p:ph type="dt" sz="half" idx="2"/>
          </p:nvPr>
        </p:nvSpPr>
        <p:spPr>
          <a:xfrm>
            <a:off x="5401732" y="625262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93D31F3C-1533-4ADE-ADA4-C66B5AA4B42B}" type="datetime1">
              <a:rPr lang="zh-CN" altLang="en-US" smtClean="0"/>
            </a:fld>
            <a:endParaRPr lang="zh-CN" altLang="en-US"/>
          </a:p>
        </p:txBody>
      </p:sp>
      <p:sp>
        <p:nvSpPr>
          <p:cNvPr id="18" name="页脚占位符 4"/>
          <p:cNvSpPr>
            <a:spLocks noGrp="1"/>
          </p:cNvSpPr>
          <p:nvPr>
            <p:ph type="ftr" sz="quarter" idx="3"/>
          </p:nvPr>
        </p:nvSpPr>
        <p:spPr>
          <a:xfrm>
            <a:off x="669924" y="625262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a:t>www.islide.cc </a:t>
            </a:r>
            <a:endParaRPr lang="zh-CN" altLang="en-US" dirty="0"/>
          </a:p>
        </p:txBody>
      </p:sp>
      <p:sp>
        <p:nvSpPr>
          <p:cNvPr id="19" name="灯片编号占位符 5"/>
          <p:cNvSpPr>
            <a:spLocks noGrp="1"/>
          </p:cNvSpPr>
          <p:nvPr>
            <p:ph type="sldNum" sz="quarter" idx="4"/>
          </p:nvPr>
        </p:nvSpPr>
        <p:spPr>
          <a:xfrm>
            <a:off x="8610599" y="625262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tags" Target="../tags/tag2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5.jpeg"/><Relationship Id="rId1" Type="http://schemas.openxmlformats.org/officeDocument/2006/relationships/image" Target="../media/image14.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image" Target="../media/image17.png"/><Relationship Id="rId3" Type="http://schemas.openxmlformats.org/officeDocument/2006/relationships/tags" Target="../tags/tag22.xml"/><Relationship Id="rId2" Type="http://schemas.openxmlformats.org/officeDocument/2006/relationships/image" Target="../media/image16.png"/><Relationship Id="rId1" Type="http://schemas.openxmlformats.org/officeDocument/2006/relationships/tags" Target="../tags/tag2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8.png"/><Relationship Id="rId1" Type="http://schemas.openxmlformats.org/officeDocument/2006/relationships/tags" Target="../tags/tag2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9.png"/><Relationship Id="rId1" Type="http://schemas.openxmlformats.org/officeDocument/2006/relationships/tags" Target="../tags/tag2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0.png"/><Relationship Id="rId1" Type="http://schemas.openxmlformats.org/officeDocument/2006/relationships/tags" Target="../tags/tag27.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1.emf"/></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image" Target="../media/image22.png"/><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3.png"/><Relationship Id="rId1" Type="http://schemas.openxmlformats.org/officeDocument/2006/relationships/tags" Target="../tags/tag3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4.png"/><Relationship Id="rId1" Type="http://schemas.openxmlformats.org/officeDocument/2006/relationships/tags" Target="../tags/tag34.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5.png"/><Relationship Id="rId1" Type="http://schemas.openxmlformats.org/officeDocument/2006/relationships/tags" Target="../tags/tag35.xml"/></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6.png"/><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9.xml"/><Relationship Id="rId1" Type="http://schemas.openxmlformats.org/officeDocument/2006/relationships/image" Target="../media/image27.png"/></Relationships>
</file>

<file path=ppt/slides/_rels/slide25.xml.rels><?xml version="1.0" encoding="UTF-8" standalone="yes"?>
<Relationships xmlns="http://schemas.openxmlformats.org/package/2006/relationships"><Relationship Id="rId9" Type="http://schemas.openxmlformats.org/officeDocument/2006/relationships/tags" Target="../tags/tag45.xml"/><Relationship Id="rId8" Type="http://schemas.openxmlformats.org/officeDocument/2006/relationships/tags" Target="../tags/tag44.xml"/><Relationship Id="rId7" Type="http://schemas.openxmlformats.org/officeDocument/2006/relationships/image" Target="../media/image30.png"/><Relationship Id="rId6" Type="http://schemas.openxmlformats.org/officeDocument/2006/relationships/tags" Target="../tags/tag43.xml"/><Relationship Id="rId5" Type="http://schemas.openxmlformats.org/officeDocument/2006/relationships/image" Target="../media/image29.png"/><Relationship Id="rId4" Type="http://schemas.openxmlformats.org/officeDocument/2006/relationships/tags" Target="../tags/tag42.xml"/><Relationship Id="rId35" Type="http://schemas.openxmlformats.org/officeDocument/2006/relationships/slideLayout" Target="../slideLayouts/slideLayout3.xml"/><Relationship Id="rId34" Type="http://schemas.openxmlformats.org/officeDocument/2006/relationships/image" Target="../media/image38.png"/><Relationship Id="rId33" Type="http://schemas.openxmlformats.org/officeDocument/2006/relationships/tags" Target="../tags/tag62.xml"/><Relationship Id="rId32" Type="http://schemas.openxmlformats.org/officeDocument/2006/relationships/image" Target="../media/image37.png"/><Relationship Id="rId31" Type="http://schemas.openxmlformats.org/officeDocument/2006/relationships/tags" Target="../tags/tag61.xml"/><Relationship Id="rId30" Type="http://schemas.openxmlformats.org/officeDocument/2006/relationships/image" Target="../media/image36.png"/><Relationship Id="rId3" Type="http://schemas.openxmlformats.org/officeDocument/2006/relationships/image" Target="../media/image28.png"/><Relationship Id="rId29" Type="http://schemas.openxmlformats.org/officeDocument/2006/relationships/tags" Target="../tags/tag60.xml"/><Relationship Id="rId28" Type="http://schemas.openxmlformats.org/officeDocument/2006/relationships/image" Target="../media/image35.png"/><Relationship Id="rId27" Type="http://schemas.openxmlformats.org/officeDocument/2006/relationships/tags" Target="../tags/tag59.xml"/><Relationship Id="rId26" Type="http://schemas.openxmlformats.org/officeDocument/2006/relationships/tags" Target="../tags/tag58.xml"/><Relationship Id="rId25" Type="http://schemas.openxmlformats.org/officeDocument/2006/relationships/tags" Target="../tags/tag57.xml"/><Relationship Id="rId24" Type="http://schemas.openxmlformats.org/officeDocument/2006/relationships/tags" Target="../tags/tag56.xml"/><Relationship Id="rId23" Type="http://schemas.openxmlformats.org/officeDocument/2006/relationships/tags" Target="../tags/tag55.xml"/><Relationship Id="rId22" Type="http://schemas.openxmlformats.org/officeDocument/2006/relationships/tags" Target="../tags/tag54.xml"/><Relationship Id="rId21" Type="http://schemas.openxmlformats.org/officeDocument/2006/relationships/tags" Target="../tags/tag53.xml"/><Relationship Id="rId20" Type="http://schemas.openxmlformats.org/officeDocument/2006/relationships/tags" Target="../tags/tag52.xml"/><Relationship Id="rId2" Type="http://schemas.openxmlformats.org/officeDocument/2006/relationships/tags" Target="../tags/tag41.xml"/><Relationship Id="rId19" Type="http://schemas.openxmlformats.org/officeDocument/2006/relationships/image" Target="../media/image34.png"/><Relationship Id="rId18" Type="http://schemas.openxmlformats.org/officeDocument/2006/relationships/tags" Target="../tags/tag51.xml"/><Relationship Id="rId17" Type="http://schemas.openxmlformats.org/officeDocument/2006/relationships/image" Target="../media/image33.png"/><Relationship Id="rId16" Type="http://schemas.openxmlformats.org/officeDocument/2006/relationships/tags" Target="../tags/tag50.xml"/><Relationship Id="rId15" Type="http://schemas.openxmlformats.org/officeDocument/2006/relationships/tags" Target="../tags/tag49.xml"/><Relationship Id="rId14" Type="http://schemas.openxmlformats.org/officeDocument/2006/relationships/image" Target="../media/image32.png"/><Relationship Id="rId13" Type="http://schemas.openxmlformats.org/officeDocument/2006/relationships/tags" Target="../tags/tag48.xml"/><Relationship Id="rId12" Type="http://schemas.openxmlformats.org/officeDocument/2006/relationships/image" Target="../media/image31.png"/><Relationship Id="rId11" Type="http://schemas.openxmlformats.org/officeDocument/2006/relationships/tags" Target="../tags/tag47.xml"/><Relationship Id="rId10" Type="http://schemas.openxmlformats.org/officeDocument/2006/relationships/tags" Target="../tags/tag46.xml"/><Relationship Id="rId1" Type="http://schemas.openxmlformats.org/officeDocument/2006/relationships/tags" Target="../tags/tag40.xml"/></Relationships>
</file>

<file path=ppt/slides/_rels/slide26.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42.png"/><Relationship Id="rId4" Type="http://schemas.openxmlformats.org/officeDocument/2006/relationships/tags" Target="../tags/tag63.xml"/><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image" Target="../media/image39.png"/></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image" Target="../media/image4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66.xml"/><Relationship Id="rId2" Type="http://schemas.openxmlformats.org/officeDocument/2006/relationships/tags" Target="../tags/tag65.xml"/><Relationship Id="rId1" Type="http://schemas.openxmlformats.org/officeDocument/2006/relationships/tags" Target="../tags/tag6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tags" Target="../tags/tag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7.xml"/></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71.xml"/><Relationship Id="rId3" Type="http://schemas.openxmlformats.org/officeDocument/2006/relationships/tags" Target="../tags/tag70.xml"/><Relationship Id="rId2" Type="http://schemas.openxmlformats.org/officeDocument/2006/relationships/tags" Target="../tags/tag69.xml"/><Relationship Id="rId1" Type="http://schemas.openxmlformats.org/officeDocument/2006/relationships/tags" Target="../tags/tag68.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46.png"/><Relationship Id="rId1" Type="http://schemas.openxmlformats.org/officeDocument/2006/relationships/tags" Target="../tags/tag7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47.png"/><Relationship Id="rId4" Type="http://schemas.openxmlformats.org/officeDocument/2006/relationships/tags" Target="../tags/tag77.xml"/><Relationship Id="rId3" Type="http://schemas.openxmlformats.org/officeDocument/2006/relationships/tags" Target="../tags/tag76.xml"/><Relationship Id="rId2" Type="http://schemas.openxmlformats.org/officeDocument/2006/relationships/tags" Target="../tags/tag75.xml"/><Relationship Id="rId1" Type="http://schemas.openxmlformats.org/officeDocument/2006/relationships/tags" Target="../tags/tag74.xml"/></Relationships>
</file>

<file path=ppt/slides/_rels/slide36.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3.xml"/><Relationship Id="rId3" Type="http://schemas.openxmlformats.org/officeDocument/2006/relationships/tags" Target="../tags/tag79.xml"/><Relationship Id="rId2" Type="http://schemas.openxmlformats.org/officeDocument/2006/relationships/image" Target="../media/image48.png"/><Relationship Id="rId1" Type="http://schemas.openxmlformats.org/officeDocument/2006/relationships/tags" Target="../tags/tag78.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49.png"/><Relationship Id="rId1" Type="http://schemas.openxmlformats.org/officeDocument/2006/relationships/tags" Target="../tags/tag80.xml"/></Relationships>
</file>

<file path=ppt/slides/_rels/slide38.xml.rels><?xml version="1.0" encoding="UTF-8" standalone="yes"?>
<Relationships xmlns="http://schemas.openxmlformats.org/package/2006/relationships"><Relationship Id="rId9" Type="http://schemas.openxmlformats.org/officeDocument/2006/relationships/tags" Target="../tags/tag89.xml"/><Relationship Id="rId8" Type="http://schemas.openxmlformats.org/officeDocument/2006/relationships/tags" Target="../tags/tag88.xml"/><Relationship Id="rId7" Type="http://schemas.openxmlformats.org/officeDocument/2006/relationships/tags" Target="../tags/tag87.xml"/><Relationship Id="rId6" Type="http://schemas.openxmlformats.org/officeDocument/2006/relationships/tags" Target="../tags/tag86.xml"/><Relationship Id="rId5" Type="http://schemas.openxmlformats.org/officeDocument/2006/relationships/tags" Target="../tags/tag85.xml"/><Relationship Id="rId44" Type="http://schemas.openxmlformats.org/officeDocument/2006/relationships/slideLayout" Target="../slideLayouts/slideLayout3.xml"/><Relationship Id="rId43" Type="http://schemas.openxmlformats.org/officeDocument/2006/relationships/tags" Target="../tags/tag123.xml"/><Relationship Id="rId42" Type="http://schemas.openxmlformats.org/officeDocument/2006/relationships/tags" Target="../tags/tag122.xml"/><Relationship Id="rId41" Type="http://schemas.openxmlformats.org/officeDocument/2006/relationships/tags" Target="../tags/tag121.xml"/><Relationship Id="rId40" Type="http://schemas.openxmlformats.org/officeDocument/2006/relationships/tags" Target="../tags/tag120.xml"/><Relationship Id="rId4" Type="http://schemas.openxmlformats.org/officeDocument/2006/relationships/tags" Target="../tags/tag84.xml"/><Relationship Id="rId39" Type="http://schemas.openxmlformats.org/officeDocument/2006/relationships/tags" Target="../tags/tag119.xml"/><Relationship Id="rId38" Type="http://schemas.openxmlformats.org/officeDocument/2006/relationships/tags" Target="../tags/tag118.xml"/><Relationship Id="rId37" Type="http://schemas.openxmlformats.org/officeDocument/2006/relationships/tags" Target="../tags/tag117.xml"/><Relationship Id="rId36" Type="http://schemas.openxmlformats.org/officeDocument/2006/relationships/tags" Target="../tags/tag116.xml"/><Relationship Id="rId35" Type="http://schemas.openxmlformats.org/officeDocument/2006/relationships/tags" Target="../tags/tag115.xml"/><Relationship Id="rId34" Type="http://schemas.openxmlformats.org/officeDocument/2006/relationships/tags" Target="../tags/tag114.xml"/><Relationship Id="rId33" Type="http://schemas.openxmlformats.org/officeDocument/2006/relationships/tags" Target="../tags/tag113.xml"/><Relationship Id="rId32" Type="http://schemas.openxmlformats.org/officeDocument/2006/relationships/tags" Target="../tags/tag112.xml"/><Relationship Id="rId31" Type="http://schemas.openxmlformats.org/officeDocument/2006/relationships/tags" Target="../tags/tag111.xml"/><Relationship Id="rId30" Type="http://schemas.openxmlformats.org/officeDocument/2006/relationships/tags" Target="../tags/tag110.xml"/><Relationship Id="rId3" Type="http://schemas.openxmlformats.org/officeDocument/2006/relationships/tags" Target="../tags/tag83.xml"/><Relationship Id="rId29" Type="http://schemas.openxmlformats.org/officeDocument/2006/relationships/tags" Target="../tags/tag109.xml"/><Relationship Id="rId28" Type="http://schemas.openxmlformats.org/officeDocument/2006/relationships/tags" Target="../tags/tag108.xml"/><Relationship Id="rId27" Type="http://schemas.openxmlformats.org/officeDocument/2006/relationships/tags" Target="../tags/tag107.xml"/><Relationship Id="rId26" Type="http://schemas.openxmlformats.org/officeDocument/2006/relationships/tags" Target="../tags/tag106.xml"/><Relationship Id="rId25" Type="http://schemas.openxmlformats.org/officeDocument/2006/relationships/tags" Target="../tags/tag105.xml"/><Relationship Id="rId24" Type="http://schemas.openxmlformats.org/officeDocument/2006/relationships/tags" Target="../tags/tag104.xml"/><Relationship Id="rId23" Type="http://schemas.openxmlformats.org/officeDocument/2006/relationships/tags" Target="../tags/tag103.xml"/><Relationship Id="rId22" Type="http://schemas.openxmlformats.org/officeDocument/2006/relationships/tags" Target="../tags/tag102.xml"/><Relationship Id="rId21" Type="http://schemas.openxmlformats.org/officeDocument/2006/relationships/tags" Target="../tags/tag101.xml"/><Relationship Id="rId20" Type="http://schemas.openxmlformats.org/officeDocument/2006/relationships/tags" Target="../tags/tag100.xml"/><Relationship Id="rId2" Type="http://schemas.openxmlformats.org/officeDocument/2006/relationships/tags" Target="../tags/tag82.xml"/><Relationship Id="rId19" Type="http://schemas.openxmlformats.org/officeDocument/2006/relationships/tags" Target="../tags/tag99.xml"/><Relationship Id="rId18" Type="http://schemas.openxmlformats.org/officeDocument/2006/relationships/tags" Target="../tags/tag98.xml"/><Relationship Id="rId17" Type="http://schemas.openxmlformats.org/officeDocument/2006/relationships/tags" Target="../tags/tag97.xml"/><Relationship Id="rId16" Type="http://schemas.openxmlformats.org/officeDocument/2006/relationships/tags" Target="../tags/tag96.xml"/><Relationship Id="rId15" Type="http://schemas.openxmlformats.org/officeDocument/2006/relationships/tags" Target="../tags/tag95.xml"/><Relationship Id="rId14" Type="http://schemas.openxmlformats.org/officeDocument/2006/relationships/tags" Target="../tags/tag94.xml"/><Relationship Id="rId13" Type="http://schemas.openxmlformats.org/officeDocument/2006/relationships/tags" Target="../tags/tag93.xml"/><Relationship Id="rId12" Type="http://schemas.openxmlformats.org/officeDocument/2006/relationships/tags" Target="../tags/tag92.xml"/><Relationship Id="rId11" Type="http://schemas.openxmlformats.org/officeDocument/2006/relationships/tags" Target="../tags/tag91.xml"/><Relationship Id="rId10" Type="http://schemas.openxmlformats.org/officeDocument/2006/relationships/tags" Target="../tags/tag90.xml"/><Relationship Id="rId1" Type="http://schemas.openxmlformats.org/officeDocument/2006/relationships/tags" Target="../tags/tag81.xml"/></Relationships>
</file>

<file path=ppt/slides/_rels/slide39.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26.xml"/><Relationship Id="rId3" Type="http://schemas.openxmlformats.org/officeDocument/2006/relationships/tags" Target="../tags/tag125.xml"/><Relationship Id="rId2" Type="http://schemas.openxmlformats.org/officeDocument/2006/relationships/image" Target="../media/image50.png"/><Relationship Id="rId1" Type="http://schemas.openxmlformats.org/officeDocument/2006/relationships/tags" Target="../tags/tag1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28.xml"/><Relationship Id="rId1" Type="http://schemas.openxmlformats.org/officeDocument/2006/relationships/tags" Target="../tags/tag127.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30.xml"/><Relationship Id="rId1" Type="http://schemas.openxmlformats.org/officeDocument/2006/relationships/tags" Target="../tags/tag129.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51.png"/><Relationship Id="rId1" Type="http://schemas.openxmlformats.org/officeDocument/2006/relationships/tags" Target="../tags/tag131.xml"/></Relationships>
</file>

<file path=ppt/slides/_rels/slide44.xml.rels><?xml version="1.0" encoding="UTF-8" standalone="yes"?>
<Relationships xmlns="http://schemas.openxmlformats.org/package/2006/relationships"><Relationship Id="rId5" Type="http://schemas.openxmlformats.org/officeDocument/2006/relationships/vmlDrawing" Target="../drawings/vmlDrawing1.vml"/><Relationship Id="rId4" Type="http://schemas.openxmlformats.org/officeDocument/2006/relationships/slideLayout" Target="../slideLayouts/slideLayout3.xml"/><Relationship Id="rId3" Type="http://schemas.openxmlformats.org/officeDocument/2006/relationships/image" Target="../media/image52.emf"/><Relationship Id="rId2" Type="http://schemas.openxmlformats.org/officeDocument/2006/relationships/oleObject" Target="../embeddings/oleObject1.bin"/><Relationship Id="rId1" Type="http://schemas.openxmlformats.org/officeDocument/2006/relationships/tags" Target="../tags/tag132.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53.png"/><Relationship Id="rId1" Type="http://schemas.openxmlformats.org/officeDocument/2006/relationships/tags" Target="../tags/tag133.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tags" Target="../tags/tag134.xml"/></Relationships>
</file>

<file path=ppt/slides/_rels/slide4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137.xml"/><Relationship Id="rId2" Type="http://schemas.openxmlformats.org/officeDocument/2006/relationships/tags" Target="../tags/tag136.xml"/><Relationship Id="rId1" Type="http://schemas.openxmlformats.org/officeDocument/2006/relationships/tags" Target="../tags/tag135.xml"/></Relationships>
</file>

<file path=ppt/slides/_rels/slide4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140.xml"/><Relationship Id="rId2" Type="http://schemas.openxmlformats.org/officeDocument/2006/relationships/tags" Target="../tags/tag139.xml"/><Relationship Id="rId1" Type="http://schemas.openxmlformats.org/officeDocument/2006/relationships/tags" Target="../tags/tag138.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tags" Target="../tags/tag14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emf"/><Relationship Id="rId1" Type="http://schemas.openxmlformats.org/officeDocument/2006/relationships/tags" Target="../tags/tag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png"/><Relationship Id="rId1" Type="http://schemas.openxmlformats.org/officeDocument/2006/relationships/tags" Target="../tags/tag142.xml"/></Relationships>
</file>

<file path=ppt/slides/_rels/slide6.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 Id="rId3" Type="http://schemas.openxmlformats.org/officeDocument/2006/relationships/image" Target="../media/image5.png"/><Relationship Id="rId2" Type="http://schemas.openxmlformats.org/officeDocument/2006/relationships/image" Target="../media/image4.png"/><Relationship Id="rId14" Type="http://schemas.openxmlformats.org/officeDocument/2006/relationships/notesSlide" Target="../notesSlides/notesSlide1.xml"/><Relationship Id="rId13" Type="http://schemas.openxmlformats.org/officeDocument/2006/relationships/slideLayout" Target="../slideLayouts/slideLayout3.xml"/><Relationship Id="rId12" Type="http://schemas.openxmlformats.org/officeDocument/2006/relationships/tags" Target="../tags/tag9.xml"/><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9.jpeg"/></Relationships>
</file>

<file path=ppt/slides/_rels/slide8.xml.rels><?xml version="1.0" encoding="UTF-8" standalone="yes"?>
<Relationships xmlns="http://schemas.openxmlformats.org/package/2006/relationships"><Relationship Id="rId9" Type="http://schemas.openxmlformats.org/officeDocument/2006/relationships/image" Target="../media/image12.png"/><Relationship Id="rId8" Type="http://schemas.openxmlformats.org/officeDocument/2006/relationships/tags" Target="../tags/tag15.xml"/><Relationship Id="rId7" Type="http://schemas.openxmlformats.org/officeDocument/2006/relationships/tags" Target="../tags/tag14.xml"/><Relationship Id="rId6" Type="http://schemas.openxmlformats.org/officeDocument/2006/relationships/image" Target="../media/image11.png"/><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image" Target="../media/image10.png"/><Relationship Id="rId2" Type="http://schemas.openxmlformats.org/officeDocument/2006/relationships/tags" Target="../tags/tag11.xml"/><Relationship Id="rId14" Type="http://schemas.openxmlformats.org/officeDocument/2006/relationships/slideLayout" Target="../slideLayouts/slideLayout3.xml"/><Relationship Id="rId13" Type="http://schemas.openxmlformats.org/officeDocument/2006/relationships/tags" Target="../tags/tag18.xml"/><Relationship Id="rId12" Type="http://schemas.openxmlformats.org/officeDocument/2006/relationships/image" Target="../media/image13.png"/><Relationship Id="rId11" Type="http://schemas.openxmlformats.org/officeDocument/2006/relationships/tags" Target="../tags/tag17.xml"/><Relationship Id="rId10" Type="http://schemas.openxmlformats.org/officeDocument/2006/relationships/tags" Target="../tags/tag16.xml"/><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tags" Target="../tags/tag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PA_任意多边形 5"/>
          <p:cNvSpPr/>
          <p:nvPr>
            <p:custDataLst>
              <p:tags r:id="rId1"/>
            </p:custDataLst>
          </p:nvPr>
        </p:nvSpPr>
        <p:spPr bwMode="auto">
          <a:xfrm>
            <a:off x="0" y="-8255"/>
            <a:ext cx="12193588" cy="6866164"/>
          </a:xfrm>
          <a:custGeom>
            <a:avLst/>
            <a:gdLst>
              <a:gd name="T0" fmla="*/ 0 w 7681"/>
              <a:gd name="T1" fmla="*/ 4316 h 4316"/>
              <a:gd name="T2" fmla="*/ 2126 w 7681"/>
              <a:gd name="T3" fmla="*/ 4316 h 4316"/>
              <a:gd name="T4" fmla="*/ 7681 w 7681"/>
              <a:gd name="T5" fmla="*/ 1213 h 4316"/>
              <a:gd name="T6" fmla="*/ 7681 w 7681"/>
              <a:gd name="T7" fmla="*/ 0 h 4316"/>
              <a:gd name="T8" fmla="*/ 0 w 7681"/>
              <a:gd name="T9" fmla="*/ 0 h 4316"/>
              <a:gd name="T10" fmla="*/ 0 w 7681"/>
              <a:gd name="T11" fmla="*/ 4316 h 4316"/>
            </a:gdLst>
            <a:ahLst/>
            <a:cxnLst>
              <a:cxn ang="0">
                <a:pos x="T0" y="T1"/>
              </a:cxn>
              <a:cxn ang="0">
                <a:pos x="T2" y="T3"/>
              </a:cxn>
              <a:cxn ang="0">
                <a:pos x="T4" y="T5"/>
              </a:cxn>
              <a:cxn ang="0">
                <a:pos x="T6" y="T7"/>
              </a:cxn>
              <a:cxn ang="0">
                <a:pos x="T8" y="T9"/>
              </a:cxn>
              <a:cxn ang="0">
                <a:pos x="T10" y="T11"/>
              </a:cxn>
            </a:cxnLst>
            <a:rect l="0" t="0" r="r" b="b"/>
            <a:pathLst>
              <a:path w="7681" h="4316">
                <a:moveTo>
                  <a:pt x="0" y="4316"/>
                </a:moveTo>
                <a:lnTo>
                  <a:pt x="2126" y="4316"/>
                </a:lnTo>
                <a:lnTo>
                  <a:pt x="7681" y="1213"/>
                </a:lnTo>
                <a:lnTo>
                  <a:pt x="7681" y="0"/>
                </a:lnTo>
                <a:lnTo>
                  <a:pt x="0" y="0"/>
                </a:lnTo>
                <a:lnTo>
                  <a:pt x="0" y="4316"/>
                </a:lnTo>
                <a:close/>
              </a:path>
            </a:pathLst>
          </a:custGeom>
          <a:solidFill>
            <a:srgbClr val="11B2AE"/>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000000"/>
              </a:solidFill>
              <a:effectLst/>
              <a:uLnTx/>
              <a:uFillTx/>
              <a:latin typeface="Arial" panose="020B0604020202020204"/>
              <a:ea typeface="微软雅黑" panose="020B0503020204020204" charset="-122"/>
            </a:endParaRPr>
          </a:p>
        </p:txBody>
      </p:sp>
      <p:grpSp>
        <p:nvGrpSpPr>
          <p:cNvPr id="82" name="组合 81"/>
          <p:cNvGrpSpPr/>
          <p:nvPr/>
        </p:nvGrpSpPr>
        <p:grpSpPr>
          <a:xfrm>
            <a:off x="7637481" y="903239"/>
            <a:ext cx="4208973" cy="3385298"/>
            <a:chOff x="6579549" y="561975"/>
            <a:chExt cx="5435599" cy="4371879"/>
          </a:xfrm>
        </p:grpSpPr>
        <p:sp>
          <p:nvSpPr>
            <p:cNvPr id="38" name="Freeform 9"/>
            <p:cNvSpPr/>
            <p:nvPr/>
          </p:nvSpPr>
          <p:spPr bwMode="auto">
            <a:xfrm>
              <a:off x="6579549" y="561975"/>
              <a:ext cx="5435599" cy="4371879"/>
            </a:xfrm>
            <a:custGeom>
              <a:avLst/>
              <a:gdLst>
                <a:gd name="T0" fmla="*/ 1554 w 2942"/>
                <a:gd name="T1" fmla="*/ 0 h 2370"/>
                <a:gd name="T2" fmla="*/ 0 w 2942"/>
                <a:gd name="T3" fmla="*/ 1554 h 2370"/>
                <a:gd name="T4" fmla="*/ 231 w 2942"/>
                <a:gd name="T5" fmla="*/ 2370 h 2370"/>
                <a:gd name="T6" fmla="*/ 2942 w 2942"/>
                <a:gd name="T7" fmla="*/ 854 h 2370"/>
                <a:gd name="T8" fmla="*/ 1554 w 2942"/>
                <a:gd name="T9" fmla="*/ 0 h 2370"/>
              </a:gdLst>
              <a:ahLst/>
              <a:cxnLst>
                <a:cxn ang="0">
                  <a:pos x="T0" y="T1"/>
                </a:cxn>
                <a:cxn ang="0">
                  <a:pos x="T2" y="T3"/>
                </a:cxn>
                <a:cxn ang="0">
                  <a:pos x="T4" y="T5"/>
                </a:cxn>
                <a:cxn ang="0">
                  <a:pos x="T6" y="T7"/>
                </a:cxn>
                <a:cxn ang="0">
                  <a:pos x="T8" y="T9"/>
                </a:cxn>
              </a:cxnLst>
              <a:rect l="0" t="0" r="r" b="b"/>
              <a:pathLst>
                <a:path w="2942" h="2370">
                  <a:moveTo>
                    <a:pt x="1554" y="0"/>
                  </a:moveTo>
                  <a:cubicBezTo>
                    <a:pt x="696" y="0"/>
                    <a:pt x="0" y="696"/>
                    <a:pt x="0" y="1554"/>
                  </a:cubicBezTo>
                  <a:cubicBezTo>
                    <a:pt x="0" y="1853"/>
                    <a:pt x="85" y="2133"/>
                    <a:pt x="231" y="2370"/>
                  </a:cubicBezTo>
                  <a:cubicBezTo>
                    <a:pt x="2942" y="854"/>
                    <a:pt x="2942" y="854"/>
                    <a:pt x="2942" y="854"/>
                  </a:cubicBezTo>
                  <a:cubicBezTo>
                    <a:pt x="2686" y="347"/>
                    <a:pt x="2161" y="0"/>
                    <a:pt x="1554" y="0"/>
                  </a:cubicBezTo>
                  <a:close/>
                </a:path>
              </a:pathLst>
            </a:custGeom>
            <a:solidFill>
              <a:srgbClr val="1C50A2"/>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sp>
          <p:nvSpPr>
            <p:cNvPr id="39" name="Freeform 10"/>
            <p:cNvSpPr/>
            <p:nvPr/>
          </p:nvSpPr>
          <p:spPr bwMode="auto">
            <a:xfrm>
              <a:off x="7266012" y="1247245"/>
              <a:ext cx="4151017" cy="3353526"/>
            </a:xfrm>
            <a:custGeom>
              <a:avLst/>
              <a:gdLst>
                <a:gd name="T0" fmla="*/ 1183 w 2247"/>
                <a:gd name="T1" fmla="*/ 0 h 1818"/>
                <a:gd name="T2" fmla="*/ 0 w 2247"/>
                <a:gd name="T3" fmla="*/ 1183 h 1818"/>
                <a:gd name="T4" fmla="*/ 184 w 2247"/>
                <a:gd name="T5" fmla="*/ 1818 h 1818"/>
                <a:gd name="T6" fmla="*/ 2247 w 2247"/>
                <a:gd name="T7" fmla="*/ 664 h 1818"/>
                <a:gd name="T8" fmla="*/ 1183 w 2247"/>
                <a:gd name="T9" fmla="*/ 0 h 1818"/>
              </a:gdLst>
              <a:ahLst/>
              <a:cxnLst>
                <a:cxn ang="0">
                  <a:pos x="T0" y="T1"/>
                </a:cxn>
                <a:cxn ang="0">
                  <a:pos x="T2" y="T3"/>
                </a:cxn>
                <a:cxn ang="0">
                  <a:pos x="T4" y="T5"/>
                </a:cxn>
                <a:cxn ang="0">
                  <a:pos x="T6" y="T7"/>
                </a:cxn>
                <a:cxn ang="0">
                  <a:pos x="T8" y="T9"/>
                </a:cxn>
              </a:cxnLst>
              <a:rect l="0" t="0" r="r" b="b"/>
              <a:pathLst>
                <a:path w="2247" h="1818">
                  <a:moveTo>
                    <a:pt x="1183" y="0"/>
                  </a:moveTo>
                  <a:cubicBezTo>
                    <a:pt x="530" y="0"/>
                    <a:pt x="0" y="530"/>
                    <a:pt x="0" y="1183"/>
                  </a:cubicBezTo>
                  <a:cubicBezTo>
                    <a:pt x="0" y="1417"/>
                    <a:pt x="68" y="1634"/>
                    <a:pt x="184" y="1818"/>
                  </a:cubicBezTo>
                  <a:cubicBezTo>
                    <a:pt x="2247" y="664"/>
                    <a:pt x="2247" y="664"/>
                    <a:pt x="2247" y="664"/>
                  </a:cubicBezTo>
                  <a:cubicBezTo>
                    <a:pt x="2055" y="271"/>
                    <a:pt x="1651" y="0"/>
                    <a:pt x="1183" y="0"/>
                  </a:cubicBezTo>
                  <a:close/>
                </a:path>
              </a:pathLst>
            </a:custGeom>
            <a:solidFill>
              <a:schemeClr val="bg1">
                <a:lumMod val="9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grpSp>
      <p:sp>
        <p:nvSpPr>
          <p:cNvPr id="71" name="TextBox 1"/>
          <p:cNvSpPr txBox="1"/>
          <p:nvPr/>
        </p:nvSpPr>
        <p:spPr>
          <a:xfrm>
            <a:off x="286942" y="1895129"/>
            <a:ext cx="7472051" cy="1567180"/>
          </a:xfrm>
          <a:prstGeom prst="rect">
            <a:avLst/>
          </a:prstGeom>
          <a:noFill/>
        </p:spPr>
        <p:txBody>
          <a:bodyPr wrap="square" lIns="91413" tIns="45706" rIns="91413" bIns="45706" rtlCol="0">
            <a:sp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r>
              <a:rPr lang="zh-CN" altLang="en-US" sz="4800" b="1" dirty="0">
                <a:solidFill>
                  <a:schemeClr val="bg1"/>
                </a:solidFill>
                <a:latin typeface="微软雅黑" panose="020B0503020204020204" charset="-122"/>
                <a:ea typeface="微软雅黑" panose="020B0503020204020204" charset="-122"/>
              </a:rPr>
              <a:t>面向弥散磁共振图像的鲁棒水印算法研究</a:t>
            </a:r>
            <a:endParaRPr lang="zh-CN" altLang="en-US" sz="4800" b="1" dirty="0">
              <a:solidFill>
                <a:schemeClr val="bg1"/>
              </a:solidFill>
              <a:latin typeface="微软雅黑" panose="020B0503020204020204" charset="-122"/>
              <a:ea typeface="微软雅黑" panose="020B0503020204020204" charset="-122"/>
            </a:endParaRPr>
          </a:p>
        </p:txBody>
      </p:sp>
      <p:grpSp>
        <p:nvGrpSpPr>
          <p:cNvPr id="73" name="组合 72"/>
          <p:cNvGrpSpPr/>
          <p:nvPr/>
        </p:nvGrpSpPr>
        <p:grpSpPr>
          <a:xfrm>
            <a:off x="1719868" y="4791049"/>
            <a:ext cx="2699384" cy="370958"/>
            <a:chOff x="6395842" y="4718860"/>
            <a:chExt cx="2016134" cy="276971"/>
          </a:xfrm>
        </p:grpSpPr>
        <p:grpSp>
          <p:nvGrpSpPr>
            <p:cNvPr id="74" name="组合 73"/>
            <p:cNvGrpSpPr/>
            <p:nvPr/>
          </p:nvGrpSpPr>
          <p:grpSpPr>
            <a:xfrm>
              <a:off x="6395842" y="4718860"/>
              <a:ext cx="276971" cy="276971"/>
              <a:chOff x="6392770" y="4930504"/>
              <a:chExt cx="531780" cy="531780"/>
            </a:xfrm>
          </p:grpSpPr>
          <p:sp>
            <p:nvSpPr>
              <p:cNvPr id="76" name="圆角矩形 2"/>
              <p:cNvSpPr/>
              <p:nvPr/>
            </p:nvSpPr>
            <p:spPr>
              <a:xfrm>
                <a:off x="6392770" y="4930504"/>
                <a:ext cx="531780" cy="531780"/>
              </a:xfrm>
              <a:prstGeom prst="ellipse">
                <a:avLst/>
              </a:prstGeom>
              <a:solidFill>
                <a:schemeClr val="bg1"/>
              </a:solidFill>
              <a:ln w="25400" cap="flat" cmpd="sng" algn="ctr">
                <a:noFill/>
                <a:prstDash val="solid"/>
                <a:miter lim="800000"/>
              </a:ln>
              <a:effectLst>
                <a:outerShdw blurRad="177800" dist="101600" dir="8100000" algn="tr" rotWithShape="0">
                  <a:prstClr val="black">
                    <a:alpha val="30000"/>
                  </a:prstClr>
                </a:outerShdw>
              </a:effectLst>
            </p:spPr>
            <p:txBody>
              <a:bodyPr rtlCol="0" anchor="ct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77" name="student-graduation-cap-shape_52041"/>
              <p:cNvSpPr>
                <a:spLocks noChangeAspect="1"/>
              </p:cNvSpPr>
              <p:nvPr/>
            </p:nvSpPr>
            <p:spPr bwMode="auto">
              <a:xfrm>
                <a:off x="6527005" y="5064598"/>
                <a:ext cx="256066" cy="264808"/>
              </a:xfrm>
              <a:custGeom>
                <a:avLst/>
                <a:gdLst>
                  <a:gd name="connsiteX0" fmla="*/ 233363 w 325438"/>
                  <a:gd name="connsiteY0" fmla="*/ 249238 h 336550"/>
                  <a:gd name="connsiteX1" fmla="*/ 279401 w 325438"/>
                  <a:gd name="connsiteY1" fmla="*/ 249238 h 336550"/>
                  <a:gd name="connsiteX2" fmla="*/ 279401 w 325438"/>
                  <a:gd name="connsiteY2" fmla="*/ 290513 h 336550"/>
                  <a:gd name="connsiteX3" fmla="*/ 233363 w 325438"/>
                  <a:gd name="connsiteY3" fmla="*/ 290513 h 336550"/>
                  <a:gd name="connsiteX4" fmla="*/ 171450 w 325438"/>
                  <a:gd name="connsiteY4" fmla="*/ 249238 h 336550"/>
                  <a:gd name="connsiteX5" fmla="*/ 217488 w 325438"/>
                  <a:gd name="connsiteY5" fmla="*/ 249238 h 336550"/>
                  <a:gd name="connsiteX6" fmla="*/ 217488 w 325438"/>
                  <a:gd name="connsiteY6" fmla="*/ 290513 h 336550"/>
                  <a:gd name="connsiteX7" fmla="*/ 171450 w 325438"/>
                  <a:gd name="connsiteY7" fmla="*/ 290513 h 336550"/>
                  <a:gd name="connsiteX8" fmla="*/ 107950 w 325438"/>
                  <a:gd name="connsiteY8" fmla="*/ 249238 h 336550"/>
                  <a:gd name="connsiteX9" fmla="*/ 155575 w 325438"/>
                  <a:gd name="connsiteY9" fmla="*/ 249238 h 336550"/>
                  <a:gd name="connsiteX10" fmla="*/ 155575 w 325438"/>
                  <a:gd name="connsiteY10" fmla="*/ 290513 h 336550"/>
                  <a:gd name="connsiteX11" fmla="*/ 107950 w 325438"/>
                  <a:gd name="connsiteY11" fmla="*/ 290513 h 336550"/>
                  <a:gd name="connsiteX12" fmla="*/ 46038 w 325438"/>
                  <a:gd name="connsiteY12" fmla="*/ 249238 h 336550"/>
                  <a:gd name="connsiteX13" fmla="*/ 93663 w 325438"/>
                  <a:gd name="connsiteY13" fmla="*/ 249238 h 336550"/>
                  <a:gd name="connsiteX14" fmla="*/ 93663 w 325438"/>
                  <a:gd name="connsiteY14" fmla="*/ 290513 h 336550"/>
                  <a:gd name="connsiteX15" fmla="*/ 46038 w 325438"/>
                  <a:gd name="connsiteY15" fmla="*/ 290513 h 336550"/>
                  <a:gd name="connsiteX16" fmla="*/ 233363 w 325438"/>
                  <a:gd name="connsiteY16" fmla="*/ 195263 h 336550"/>
                  <a:gd name="connsiteX17" fmla="*/ 279401 w 325438"/>
                  <a:gd name="connsiteY17" fmla="*/ 195263 h 336550"/>
                  <a:gd name="connsiteX18" fmla="*/ 279401 w 325438"/>
                  <a:gd name="connsiteY18" fmla="*/ 234951 h 336550"/>
                  <a:gd name="connsiteX19" fmla="*/ 233363 w 325438"/>
                  <a:gd name="connsiteY19" fmla="*/ 234951 h 336550"/>
                  <a:gd name="connsiteX20" fmla="*/ 171450 w 325438"/>
                  <a:gd name="connsiteY20" fmla="*/ 195263 h 336550"/>
                  <a:gd name="connsiteX21" fmla="*/ 217488 w 325438"/>
                  <a:gd name="connsiteY21" fmla="*/ 195263 h 336550"/>
                  <a:gd name="connsiteX22" fmla="*/ 217488 w 325438"/>
                  <a:gd name="connsiteY22" fmla="*/ 234951 h 336550"/>
                  <a:gd name="connsiteX23" fmla="*/ 171450 w 325438"/>
                  <a:gd name="connsiteY23" fmla="*/ 234951 h 336550"/>
                  <a:gd name="connsiteX24" fmla="*/ 107950 w 325438"/>
                  <a:gd name="connsiteY24" fmla="*/ 195263 h 336550"/>
                  <a:gd name="connsiteX25" fmla="*/ 155575 w 325438"/>
                  <a:gd name="connsiteY25" fmla="*/ 195263 h 336550"/>
                  <a:gd name="connsiteX26" fmla="*/ 155575 w 325438"/>
                  <a:gd name="connsiteY26" fmla="*/ 234951 h 336550"/>
                  <a:gd name="connsiteX27" fmla="*/ 107950 w 325438"/>
                  <a:gd name="connsiteY27" fmla="*/ 234951 h 336550"/>
                  <a:gd name="connsiteX28" fmla="*/ 46038 w 325438"/>
                  <a:gd name="connsiteY28" fmla="*/ 195263 h 336550"/>
                  <a:gd name="connsiteX29" fmla="*/ 93663 w 325438"/>
                  <a:gd name="connsiteY29" fmla="*/ 195263 h 336550"/>
                  <a:gd name="connsiteX30" fmla="*/ 93663 w 325438"/>
                  <a:gd name="connsiteY30" fmla="*/ 234951 h 336550"/>
                  <a:gd name="connsiteX31" fmla="*/ 46038 w 325438"/>
                  <a:gd name="connsiteY31" fmla="*/ 234951 h 336550"/>
                  <a:gd name="connsiteX32" fmla="*/ 233363 w 325438"/>
                  <a:gd name="connsiteY32" fmla="*/ 139700 h 336550"/>
                  <a:gd name="connsiteX33" fmla="*/ 279401 w 325438"/>
                  <a:gd name="connsiteY33" fmla="*/ 139700 h 336550"/>
                  <a:gd name="connsiteX34" fmla="*/ 279401 w 325438"/>
                  <a:gd name="connsiteY34" fmla="*/ 180975 h 336550"/>
                  <a:gd name="connsiteX35" fmla="*/ 233363 w 325438"/>
                  <a:gd name="connsiteY35" fmla="*/ 180975 h 336550"/>
                  <a:gd name="connsiteX36" fmla="*/ 171450 w 325438"/>
                  <a:gd name="connsiteY36" fmla="*/ 139700 h 336550"/>
                  <a:gd name="connsiteX37" fmla="*/ 217488 w 325438"/>
                  <a:gd name="connsiteY37" fmla="*/ 139700 h 336550"/>
                  <a:gd name="connsiteX38" fmla="*/ 217488 w 325438"/>
                  <a:gd name="connsiteY38" fmla="*/ 180975 h 336550"/>
                  <a:gd name="connsiteX39" fmla="*/ 171450 w 325438"/>
                  <a:gd name="connsiteY39" fmla="*/ 180975 h 336550"/>
                  <a:gd name="connsiteX40" fmla="*/ 107950 w 325438"/>
                  <a:gd name="connsiteY40" fmla="*/ 139700 h 336550"/>
                  <a:gd name="connsiteX41" fmla="*/ 155575 w 325438"/>
                  <a:gd name="connsiteY41" fmla="*/ 139700 h 336550"/>
                  <a:gd name="connsiteX42" fmla="*/ 155575 w 325438"/>
                  <a:gd name="connsiteY42" fmla="*/ 180975 h 336550"/>
                  <a:gd name="connsiteX43" fmla="*/ 107950 w 325438"/>
                  <a:gd name="connsiteY43" fmla="*/ 180975 h 336550"/>
                  <a:gd name="connsiteX44" fmla="*/ 49167 w 325438"/>
                  <a:gd name="connsiteY44" fmla="*/ 38100 h 336550"/>
                  <a:gd name="connsiteX45" fmla="*/ 25400 w 325438"/>
                  <a:gd name="connsiteY45" fmla="*/ 61753 h 336550"/>
                  <a:gd name="connsiteX46" fmla="*/ 25400 w 325438"/>
                  <a:gd name="connsiteY46" fmla="*/ 289085 h 336550"/>
                  <a:gd name="connsiteX47" fmla="*/ 49167 w 325438"/>
                  <a:gd name="connsiteY47" fmla="*/ 312738 h 336550"/>
                  <a:gd name="connsiteX48" fmla="*/ 276271 w 325438"/>
                  <a:gd name="connsiteY48" fmla="*/ 312738 h 336550"/>
                  <a:gd name="connsiteX49" fmla="*/ 300038 w 325438"/>
                  <a:gd name="connsiteY49" fmla="*/ 289085 h 336550"/>
                  <a:gd name="connsiteX50" fmla="*/ 300038 w 325438"/>
                  <a:gd name="connsiteY50" fmla="*/ 61753 h 336550"/>
                  <a:gd name="connsiteX51" fmla="*/ 276271 w 325438"/>
                  <a:gd name="connsiteY51" fmla="*/ 38100 h 336550"/>
                  <a:gd name="connsiteX52" fmla="*/ 269669 w 325438"/>
                  <a:gd name="connsiteY52" fmla="*/ 38100 h 336550"/>
                  <a:gd name="connsiteX53" fmla="*/ 269669 w 325438"/>
                  <a:gd name="connsiteY53" fmla="*/ 63067 h 336550"/>
                  <a:gd name="connsiteX54" fmla="*/ 276271 w 325438"/>
                  <a:gd name="connsiteY54" fmla="*/ 74894 h 336550"/>
                  <a:gd name="connsiteX55" fmla="*/ 260427 w 325438"/>
                  <a:gd name="connsiteY55" fmla="*/ 90662 h 336550"/>
                  <a:gd name="connsiteX56" fmla="*/ 244582 w 325438"/>
                  <a:gd name="connsiteY56" fmla="*/ 74894 h 336550"/>
                  <a:gd name="connsiteX57" fmla="*/ 249864 w 325438"/>
                  <a:gd name="connsiteY57" fmla="*/ 63067 h 336550"/>
                  <a:gd name="connsiteX58" fmla="*/ 249864 w 325438"/>
                  <a:gd name="connsiteY58" fmla="*/ 38100 h 336550"/>
                  <a:gd name="connsiteX59" fmla="*/ 231379 w 325438"/>
                  <a:gd name="connsiteY59" fmla="*/ 38100 h 336550"/>
                  <a:gd name="connsiteX60" fmla="*/ 231379 w 325438"/>
                  <a:gd name="connsiteY60" fmla="*/ 63067 h 336550"/>
                  <a:gd name="connsiteX61" fmla="*/ 236660 w 325438"/>
                  <a:gd name="connsiteY61" fmla="*/ 74894 h 336550"/>
                  <a:gd name="connsiteX62" fmla="*/ 220816 w 325438"/>
                  <a:gd name="connsiteY62" fmla="*/ 90662 h 336550"/>
                  <a:gd name="connsiteX63" fmla="*/ 204971 w 325438"/>
                  <a:gd name="connsiteY63" fmla="*/ 74894 h 336550"/>
                  <a:gd name="connsiteX64" fmla="*/ 210253 w 325438"/>
                  <a:gd name="connsiteY64" fmla="*/ 63067 h 336550"/>
                  <a:gd name="connsiteX65" fmla="*/ 210253 w 325438"/>
                  <a:gd name="connsiteY65" fmla="*/ 38100 h 336550"/>
                  <a:gd name="connsiteX66" fmla="*/ 191767 w 325438"/>
                  <a:gd name="connsiteY66" fmla="*/ 38100 h 336550"/>
                  <a:gd name="connsiteX67" fmla="*/ 191767 w 325438"/>
                  <a:gd name="connsiteY67" fmla="*/ 63067 h 336550"/>
                  <a:gd name="connsiteX68" fmla="*/ 198369 w 325438"/>
                  <a:gd name="connsiteY68" fmla="*/ 74894 h 336550"/>
                  <a:gd name="connsiteX69" fmla="*/ 182525 w 325438"/>
                  <a:gd name="connsiteY69" fmla="*/ 90662 h 336550"/>
                  <a:gd name="connsiteX70" fmla="*/ 166680 w 325438"/>
                  <a:gd name="connsiteY70" fmla="*/ 74894 h 336550"/>
                  <a:gd name="connsiteX71" fmla="*/ 171962 w 325438"/>
                  <a:gd name="connsiteY71" fmla="*/ 63067 h 336550"/>
                  <a:gd name="connsiteX72" fmla="*/ 171962 w 325438"/>
                  <a:gd name="connsiteY72" fmla="*/ 38100 h 336550"/>
                  <a:gd name="connsiteX73" fmla="*/ 153476 w 325438"/>
                  <a:gd name="connsiteY73" fmla="*/ 38100 h 336550"/>
                  <a:gd name="connsiteX74" fmla="*/ 153476 w 325438"/>
                  <a:gd name="connsiteY74" fmla="*/ 63067 h 336550"/>
                  <a:gd name="connsiteX75" fmla="*/ 158758 w 325438"/>
                  <a:gd name="connsiteY75" fmla="*/ 74894 h 336550"/>
                  <a:gd name="connsiteX76" fmla="*/ 142913 w 325438"/>
                  <a:gd name="connsiteY76" fmla="*/ 90662 h 336550"/>
                  <a:gd name="connsiteX77" fmla="*/ 127069 w 325438"/>
                  <a:gd name="connsiteY77" fmla="*/ 74894 h 336550"/>
                  <a:gd name="connsiteX78" fmla="*/ 133671 w 325438"/>
                  <a:gd name="connsiteY78" fmla="*/ 63067 h 336550"/>
                  <a:gd name="connsiteX79" fmla="*/ 133671 w 325438"/>
                  <a:gd name="connsiteY79" fmla="*/ 38100 h 336550"/>
                  <a:gd name="connsiteX80" fmla="*/ 115186 w 325438"/>
                  <a:gd name="connsiteY80" fmla="*/ 38100 h 336550"/>
                  <a:gd name="connsiteX81" fmla="*/ 115186 w 325438"/>
                  <a:gd name="connsiteY81" fmla="*/ 63067 h 336550"/>
                  <a:gd name="connsiteX82" fmla="*/ 120467 w 325438"/>
                  <a:gd name="connsiteY82" fmla="*/ 74894 h 336550"/>
                  <a:gd name="connsiteX83" fmla="*/ 104623 w 325438"/>
                  <a:gd name="connsiteY83" fmla="*/ 90662 h 336550"/>
                  <a:gd name="connsiteX84" fmla="*/ 88778 w 325438"/>
                  <a:gd name="connsiteY84" fmla="*/ 74894 h 336550"/>
                  <a:gd name="connsiteX85" fmla="*/ 94060 w 325438"/>
                  <a:gd name="connsiteY85" fmla="*/ 63067 h 336550"/>
                  <a:gd name="connsiteX86" fmla="*/ 94060 w 325438"/>
                  <a:gd name="connsiteY86" fmla="*/ 38100 h 336550"/>
                  <a:gd name="connsiteX87" fmla="*/ 75574 w 325438"/>
                  <a:gd name="connsiteY87" fmla="*/ 38100 h 336550"/>
                  <a:gd name="connsiteX88" fmla="*/ 75574 w 325438"/>
                  <a:gd name="connsiteY88" fmla="*/ 63067 h 336550"/>
                  <a:gd name="connsiteX89" fmla="*/ 80856 w 325438"/>
                  <a:gd name="connsiteY89" fmla="*/ 74894 h 336550"/>
                  <a:gd name="connsiteX90" fmla="*/ 65011 w 325438"/>
                  <a:gd name="connsiteY90" fmla="*/ 90662 h 336550"/>
                  <a:gd name="connsiteX91" fmla="*/ 49167 w 325438"/>
                  <a:gd name="connsiteY91" fmla="*/ 74894 h 336550"/>
                  <a:gd name="connsiteX92" fmla="*/ 55769 w 325438"/>
                  <a:gd name="connsiteY92" fmla="*/ 63067 h 336550"/>
                  <a:gd name="connsiteX93" fmla="*/ 55769 w 325438"/>
                  <a:gd name="connsiteY93" fmla="*/ 38100 h 336550"/>
                  <a:gd name="connsiteX94" fmla="*/ 49167 w 325438"/>
                  <a:gd name="connsiteY94" fmla="*/ 38100 h 336550"/>
                  <a:gd name="connsiteX95" fmla="*/ 65315 w 325438"/>
                  <a:gd name="connsiteY95" fmla="*/ 4763 h 336550"/>
                  <a:gd name="connsiteX96" fmla="*/ 61913 w 325438"/>
                  <a:gd name="connsiteY96" fmla="*/ 10110 h 336550"/>
                  <a:gd name="connsiteX97" fmla="*/ 61913 w 325438"/>
                  <a:gd name="connsiteY97" fmla="*/ 75616 h 336550"/>
                  <a:gd name="connsiteX98" fmla="*/ 65315 w 325438"/>
                  <a:gd name="connsiteY98" fmla="*/ 80963 h 336550"/>
                  <a:gd name="connsiteX99" fmla="*/ 69851 w 325438"/>
                  <a:gd name="connsiteY99" fmla="*/ 75616 h 336550"/>
                  <a:gd name="connsiteX100" fmla="*/ 69851 w 325438"/>
                  <a:gd name="connsiteY100" fmla="*/ 10110 h 336550"/>
                  <a:gd name="connsiteX101" fmla="*/ 65315 w 325438"/>
                  <a:gd name="connsiteY101" fmla="*/ 4763 h 336550"/>
                  <a:gd name="connsiteX102" fmla="*/ 104776 w 325438"/>
                  <a:gd name="connsiteY102" fmla="*/ 4763 h 336550"/>
                  <a:gd name="connsiteX103" fmla="*/ 100013 w 325438"/>
                  <a:gd name="connsiteY103" fmla="*/ 10110 h 336550"/>
                  <a:gd name="connsiteX104" fmla="*/ 100013 w 325438"/>
                  <a:gd name="connsiteY104" fmla="*/ 75616 h 336550"/>
                  <a:gd name="connsiteX105" fmla="*/ 104776 w 325438"/>
                  <a:gd name="connsiteY105" fmla="*/ 80963 h 336550"/>
                  <a:gd name="connsiteX106" fmla="*/ 109538 w 325438"/>
                  <a:gd name="connsiteY106" fmla="*/ 75616 h 336550"/>
                  <a:gd name="connsiteX107" fmla="*/ 109538 w 325438"/>
                  <a:gd name="connsiteY107" fmla="*/ 10110 h 336550"/>
                  <a:gd name="connsiteX108" fmla="*/ 104776 w 325438"/>
                  <a:gd name="connsiteY108" fmla="*/ 4763 h 336550"/>
                  <a:gd name="connsiteX109" fmla="*/ 142876 w 325438"/>
                  <a:gd name="connsiteY109" fmla="*/ 4763 h 336550"/>
                  <a:gd name="connsiteX110" fmla="*/ 138113 w 325438"/>
                  <a:gd name="connsiteY110" fmla="*/ 10110 h 336550"/>
                  <a:gd name="connsiteX111" fmla="*/ 138113 w 325438"/>
                  <a:gd name="connsiteY111" fmla="*/ 75616 h 336550"/>
                  <a:gd name="connsiteX112" fmla="*/ 142876 w 325438"/>
                  <a:gd name="connsiteY112" fmla="*/ 80963 h 336550"/>
                  <a:gd name="connsiteX113" fmla="*/ 147638 w 325438"/>
                  <a:gd name="connsiteY113" fmla="*/ 75616 h 336550"/>
                  <a:gd name="connsiteX114" fmla="*/ 147638 w 325438"/>
                  <a:gd name="connsiteY114" fmla="*/ 10110 h 336550"/>
                  <a:gd name="connsiteX115" fmla="*/ 142876 w 325438"/>
                  <a:gd name="connsiteY115" fmla="*/ 4763 h 336550"/>
                  <a:gd name="connsiteX116" fmla="*/ 182563 w 325438"/>
                  <a:gd name="connsiteY116" fmla="*/ 4763 h 336550"/>
                  <a:gd name="connsiteX117" fmla="*/ 177800 w 325438"/>
                  <a:gd name="connsiteY117" fmla="*/ 10110 h 336550"/>
                  <a:gd name="connsiteX118" fmla="*/ 177800 w 325438"/>
                  <a:gd name="connsiteY118" fmla="*/ 75616 h 336550"/>
                  <a:gd name="connsiteX119" fmla="*/ 182563 w 325438"/>
                  <a:gd name="connsiteY119" fmla="*/ 80963 h 336550"/>
                  <a:gd name="connsiteX120" fmla="*/ 187325 w 325438"/>
                  <a:gd name="connsiteY120" fmla="*/ 75616 h 336550"/>
                  <a:gd name="connsiteX121" fmla="*/ 187325 w 325438"/>
                  <a:gd name="connsiteY121" fmla="*/ 10110 h 336550"/>
                  <a:gd name="connsiteX122" fmla="*/ 182563 w 325438"/>
                  <a:gd name="connsiteY122" fmla="*/ 4763 h 336550"/>
                  <a:gd name="connsiteX123" fmla="*/ 220663 w 325438"/>
                  <a:gd name="connsiteY123" fmla="*/ 4763 h 336550"/>
                  <a:gd name="connsiteX124" fmla="*/ 215900 w 325438"/>
                  <a:gd name="connsiteY124" fmla="*/ 10110 h 336550"/>
                  <a:gd name="connsiteX125" fmla="*/ 215900 w 325438"/>
                  <a:gd name="connsiteY125" fmla="*/ 75616 h 336550"/>
                  <a:gd name="connsiteX126" fmla="*/ 220663 w 325438"/>
                  <a:gd name="connsiteY126" fmla="*/ 80963 h 336550"/>
                  <a:gd name="connsiteX127" fmla="*/ 225425 w 325438"/>
                  <a:gd name="connsiteY127" fmla="*/ 75616 h 336550"/>
                  <a:gd name="connsiteX128" fmla="*/ 225425 w 325438"/>
                  <a:gd name="connsiteY128" fmla="*/ 10110 h 336550"/>
                  <a:gd name="connsiteX129" fmla="*/ 220663 w 325438"/>
                  <a:gd name="connsiteY129" fmla="*/ 4763 h 336550"/>
                  <a:gd name="connsiteX130" fmla="*/ 260124 w 325438"/>
                  <a:gd name="connsiteY130" fmla="*/ 4763 h 336550"/>
                  <a:gd name="connsiteX131" fmla="*/ 255588 w 325438"/>
                  <a:gd name="connsiteY131" fmla="*/ 10110 h 336550"/>
                  <a:gd name="connsiteX132" fmla="*/ 255588 w 325438"/>
                  <a:gd name="connsiteY132" fmla="*/ 75616 h 336550"/>
                  <a:gd name="connsiteX133" fmla="*/ 260124 w 325438"/>
                  <a:gd name="connsiteY133" fmla="*/ 80963 h 336550"/>
                  <a:gd name="connsiteX134" fmla="*/ 263526 w 325438"/>
                  <a:gd name="connsiteY134" fmla="*/ 75616 h 336550"/>
                  <a:gd name="connsiteX135" fmla="*/ 263526 w 325438"/>
                  <a:gd name="connsiteY135" fmla="*/ 10110 h 336550"/>
                  <a:gd name="connsiteX136" fmla="*/ 260124 w 325438"/>
                  <a:gd name="connsiteY136" fmla="*/ 4763 h 336550"/>
                  <a:gd name="connsiteX137" fmla="*/ 64823 w 325438"/>
                  <a:gd name="connsiteY137" fmla="*/ 0 h 336550"/>
                  <a:gd name="connsiteX138" fmla="*/ 75406 w 325438"/>
                  <a:gd name="connsiteY138" fmla="*/ 10517 h 336550"/>
                  <a:gd name="connsiteX139" fmla="*/ 75406 w 325438"/>
                  <a:gd name="connsiteY139" fmla="*/ 14461 h 336550"/>
                  <a:gd name="connsiteX140" fmla="*/ 93927 w 325438"/>
                  <a:gd name="connsiteY140" fmla="*/ 14461 h 336550"/>
                  <a:gd name="connsiteX141" fmla="*/ 93927 w 325438"/>
                  <a:gd name="connsiteY141" fmla="*/ 10517 h 336550"/>
                  <a:gd name="connsiteX142" fmla="*/ 104511 w 325438"/>
                  <a:gd name="connsiteY142" fmla="*/ 0 h 336550"/>
                  <a:gd name="connsiteX143" fmla="*/ 115094 w 325438"/>
                  <a:gd name="connsiteY143" fmla="*/ 10517 h 336550"/>
                  <a:gd name="connsiteX144" fmla="*/ 115094 w 325438"/>
                  <a:gd name="connsiteY144" fmla="*/ 14461 h 336550"/>
                  <a:gd name="connsiteX145" fmla="*/ 133615 w 325438"/>
                  <a:gd name="connsiteY145" fmla="*/ 14461 h 336550"/>
                  <a:gd name="connsiteX146" fmla="*/ 133615 w 325438"/>
                  <a:gd name="connsiteY146" fmla="*/ 10517 h 336550"/>
                  <a:gd name="connsiteX147" fmla="*/ 142875 w 325438"/>
                  <a:gd name="connsiteY147" fmla="*/ 0 h 336550"/>
                  <a:gd name="connsiteX148" fmla="*/ 153459 w 325438"/>
                  <a:gd name="connsiteY148" fmla="*/ 10517 h 336550"/>
                  <a:gd name="connsiteX149" fmla="*/ 153459 w 325438"/>
                  <a:gd name="connsiteY149" fmla="*/ 14461 h 336550"/>
                  <a:gd name="connsiteX150" fmla="*/ 171980 w 325438"/>
                  <a:gd name="connsiteY150" fmla="*/ 14461 h 336550"/>
                  <a:gd name="connsiteX151" fmla="*/ 171980 w 325438"/>
                  <a:gd name="connsiteY151" fmla="*/ 10517 h 336550"/>
                  <a:gd name="connsiteX152" fmla="*/ 182563 w 325438"/>
                  <a:gd name="connsiteY152" fmla="*/ 0 h 336550"/>
                  <a:gd name="connsiteX153" fmla="*/ 191823 w 325438"/>
                  <a:gd name="connsiteY153" fmla="*/ 10517 h 336550"/>
                  <a:gd name="connsiteX154" fmla="*/ 191823 w 325438"/>
                  <a:gd name="connsiteY154" fmla="*/ 14461 h 336550"/>
                  <a:gd name="connsiteX155" fmla="*/ 210344 w 325438"/>
                  <a:gd name="connsiteY155" fmla="*/ 14461 h 336550"/>
                  <a:gd name="connsiteX156" fmla="*/ 210344 w 325438"/>
                  <a:gd name="connsiteY156" fmla="*/ 10517 h 336550"/>
                  <a:gd name="connsiteX157" fmla="*/ 220927 w 325438"/>
                  <a:gd name="connsiteY157" fmla="*/ 0 h 336550"/>
                  <a:gd name="connsiteX158" fmla="*/ 231511 w 325438"/>
                  <a:gd name="connsiteY158" fmla="*/ 10517 h 336550"/>
                  <a:gd name="connsiteX159" fmla="*/ 231511 w 325438"/>
                  <a:gd name="connsiteY159" fmla="*/ 14461 h 336550"/>
                  <a:gd name="connsiteX160" fmla="*/ 250032 w 325438"/>
                  <a:gd name="connsiteY160" fmla="*/ 14461 h 336550"/>
                  <a:gd name="connsiteX161" fmla="*/ 250032 w 325438"/>
                  <a:gd name="connsiteY161" fmla="*/ 10517 h 336550"/>
                  <a:gd name="connsiteX162" fmla="*/ 260615 w 325438"/>
                  <a:gd name="connsiteY162" fmla="*/ 0 h 336550"/>
                  <a:gd name="connsiteX163" fmla="*/ 269875 w 325438"/>
                  <a:gd name="connsiteY163" fmla="*/ 10517 h 336550"/>
                  <a:gd name="connsiteX164" fmla="*/ 269875 w 325438"/>
                  <a:gd name="connsiteY164" fmla="*/ 14461 h 336550"/>
                  <a:gd name="connsiteX165" fmla="*/ 276490 w 325438"/>
                  <a:gd name="connsiteY165" fmla="*/ 14461 h 336550"/>
                  <a:gd name="connsiteX166" fmla="*/ 325438 w 325438"/>
                  <a:gd name="connsiteY166" fmla="*/ 61789 h 336550"/>
                  <a:gd name="connsiteX167" fmla="*/ 325438 w 325438"/>
                  <a:gd name="connsiteY167" fmla="*/ 289223 h 336550"/>
                  <a:gd name="connsiteX168" fmla="*/ 276490 w 325438"/>
                  <a:gd name="connsiteY168" fmla="*/ 336550 h 336550"/>
                  <a:gd name="connsiteX169" fmla="*/ 48948 w 325438"/>
                  <a:gd name="connsiteY169" fmla="*/ 336550 h 336550"/>
                  <a:gd name="connsiteX170" fmla="*/ 0 w 325438"/>
                  <a:gd name="connsiteY170" fmla="*/ 289223 h 336550"/>
                  <a:gd name="connsiteX171" fmla="*/ 0 w 325438"/>
                  <a:gd name="connsiteY171" fmla="*/ 61789 h 336550"/>
                  <a:gd name="connsiteX172" fmla="*/ 48948 w 325438"/>
                  <a:gd name="connsiteY172" fmla="*/ 14461 h 336550"/>
                  <a:gd name="connsiteX173" fmla="*/ 55563 w 325438"/>
                  <a:gd name="connsiteY173" fmla="*/ 14461 h 336550"/>
                  <a:gd name="connsiteX174" fmla="*/ 55563 w 325438"/>
                  <a:gd name="connsiteY174" fmla="*/ 10517 h 336550"/>
                  <a:gd name="connsiteX175" fmla="*/ 64823 w 325438"/>
                  <a:gd name="connsiteY17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325438" h="336550">
                    <a:moveTo>
                      <a:pt x="233363" y="249238"/>
                    </a:moveTo>
                    <a:lnTo>
                      <a:pt x="279401" y="249238"/>
                    </a:lnTo>
                    <a:lnTo>
                      <a:pt x="279401" y="290513"/>
                    </a:lnTo>
                    <a:lnTo>
                      <a:pt x="233363" y="290513"/>
                    </a:lnTo>
                    <a:close/>
                    <a:moveTo>
                      <a:pt x="171450" y="249238"/>
                    </a:moveTo>
                    <a:lnTo>
                      <a:pt x="217488" y="249238"/>
                    </a:lnTo>
                    <a:lnTo>
                      <a:pt x="217488" y="290513"/>
                    </a:lnTo>
                    <a:lnTo>
                      <a:pt x="171450" y="290513"/>
                    </a:lnTo>
                    <a:close/>
                    <a:moveTo>
                      <a:pt x="107950" y="249238"/>
                    </a:moveTo>
                    <a:lnTo>
                      <a:pt x="155575" y="249238"/>
                    </a:lnTo>
                    <a:lnTo>
                      <a:pt x="155575" y="290513"/>
                    </a:lnTo>
                    <a:lnTo>
                      <a:pt x="107950" y="290513"/>
                    </a:lnTo>
                    <a:close/>
                    <a:moveTo>
                      <a:pt x="46038" y="249238"/>
                    </a:moveTo>
                    <a:lnTo>
                      <a:pt x="93663" y="249238"/>
                    </a:lnTo>
                    <a:lnTo>
                      <a:pt x="93663" y="290513"/>
                    </a:lnTo>
                    <a:lnTo>
                      <a:pt x="46038" y="290513"/>
                    </a:lnTo>
                    <a:close/>
                    <a:moveTo>
                      <a:pt x="233363" y="195263"/>
                    </a:moveTo>
                    <a:lnTo>
                      <a:pt x="279401" y="195263"/>
                    </a:lnTo>
                    <a:lnTo>
                      <a:pt x="279401" y="234951"/>
                    </a:lnTo>
                    <a:lnTo>
                      <a:pt x="233363" y="234951"/>
                    </a:lnTo>
                    <a:close/>
                    <a:moveTo>
                      <a:pt x="171450" y="195263"/>
                    </a:moveTo>
                    <a:lnTo>
                      <a:pt x="217488" y="195263"/>
                    </a:lnTo>
                    <a:lnTo>
                      <a:pt x="217488" y="234951"/>
                    </a:lnTo>
                    <a:lnTo>
                      <a:pt x="171450" y="234951"/>
                    </a:lnTo>
                    <a:close/>
                    <a:moveTo>
                      <a:pt x="107950" y="195263"/>
                    </a:moveTo>
                    <a:lnTo>
                      <a:pt x="155575" y="195263"/>
                    </a:lnTo>
                    <a:lnTo>
                      <a:pt x="155575" y="234951"/>
                    </a:lnTo>
                    <a:lnTo>
                      <a:pt x="107950" y="234951"/>
                    </a:lnTo>
                    <a:close/>
                    <a:moveTo>
                      <a:pt x="46038" y="195263"/>
                    </a:moveTo>
                    <a:lnTo>
                      <a:pt x="93663" y="195263"/>
                    </a:lnTo>
                    <a:lnTo>
                      <a:pt x="93663" y="234951"/>
                    </a:lnTo>
                    <a:lnTo>
                      <a:pt x="46038" y="234951"/>
                    </a:lnTo>
                    <a:close/>
                    <a:moveTo>
                      <a:pt x="233363" y="139700"/>
                    </a:moveTo>
                    <a:lnTo>
                      <a:pt x="279401" y="139700"/>
                    </a:lnTo>
                    <a:lnTo>
                      <a:pt x="279401" y="180975"/>
                    </a:lnTo>
                    <a:lnTo>
                      <a:pt x="233363" y="180975"/>
                    </a:lnTo>
                    <a:close/>
                    <a:moveTo>
                      <a:pt x="171450" y="139700"/>
                    </a:moveTo>
                    <a:lnTo>
                      <a:pt x="217488" y="139700"/>
                    </a:lnTo>
                    <a:lnTo>
                      <a:pt x="217488" y="180975"/>
                    </a:lnTo>
                    <a:lnTo>
                      <a:pt x="171450" y="180975"/>
                    </a:lnTo>
                    <a:close/>
                    <a:moveTo>
                      <a:pt x="107950" y="139700"/>
                    </a:moveTo>
                    <a:lnTo>
                      <a:pt x="155575" y="139700"/>
                    </a:lnTo>
                    <a:lnTo>
                      <a:pt x="155575" y="180975"/>
                    </a:lnTo>
                    <a:lnTo>
                      <a:pt x="107950" y="180975"/>
                    </a:lnTo>
                    <a:close/>
                    <a:moveTo>
                      <a:pt x="49167" y="38100"/>
                    </a:moveTo>
                    <a:cubicBezTo>
                      <a:pt x="35963" y="38100"/>
                      <a:pt x="25400" y="48613"/>
                      <a:pt x="25400" y="61753"/>
                    </a:cubicBezTo>
                    <a:cubicBezTo>
                      <a:pt x="25400" y="61753"/>
                      <a:pt x="25400" y="61753"/>
                      <a:pt x="25400" y="289085"/>
                    </a:cubicBezTo>
                    <a:cubicBezTo>
                      <a:pt x="25400" y="302226"/>
                      <a:pt x="35963" y="312738"/>
                      <a:pt x="49167" y="312738"/>
                    </a:cubicBezTo>
                    <a:cubicBezTo>
                      <a:pt x="49167" y="312738"/>
                      <a:pt x="49167" y="312738"/>
                      <a:pt x="276271" y="312738"/>
                    </a:cubicBezTo>
                    <a:cubicBezTo>
                      <a:pt x="289475" y="312738"/>
                      <a:pt x="300038" y="302226"/>
                      <a:pt x="300038" y="289085"/>
                    </a:cubicBezTo>
                    <a:cubicBezTo>
                      <a:pt x="300038" y="289085"/>
                      <a:pt x="300038" y="289085"/>
                      <a:pt x="300038" y="61753"/>
                    </a:cubicBezTo>
                    <a:cubicBezTo>
                      <a:pt x="300038" y="48613"/>
                      <a:pt x="289475" y="38100"/>
                      <a:pt x="276271" y="38100"/>
                    </a:cubicBezTo>
                    <a:cubicBezTo>
                      <a:pt x="276271" y="38100"/>
                      <a:pt x="276271" y="38100"/>
                      <a:pt x="269669" y="38100"/>
                    </a:cubicBezTo>
                    <a:cubicBezTo>
                      <a:pt x="269669" y="38100"/>
                      <a:pt x="269669" y="38100"/>
                      <a:pt x="269669" y="63067"/>
                    </a:cubicBezTo>
                    <a:cubicBezTo>
                      <a:pt x="273631" y="65695"/>
                      <a:pt x="276271" y="70951"/>
                      <a:pt x="276271" y="74894"/>
                    </a:cubicBezTo>
                    <a:cubicBezTo>
                      <a:pt x="276271" y="84092"/>
                      <a:pt x="268349" y="90662"/>
                      <a:pt x="260427" y="90662"/>
                    </a:cubicBezTo>
                    <a:cubicBezTo>
                      <a:pt x="251184" y="90662"/>
                      <a:pt x="244582" y="84092"/>
                      <a:pt x="244582" y="74894"/>
                    </a:cubicBezTo>
                    <a:cubicBezTo>
                      <a:pt x="244582" y="70951"/>
                      <a:pt x="245903" y="65695"/>
                      <a:pt x="249864" y="63067"/>
                    </a:cubicBezTo>
                    <a:cubicBezTo>
                      <a:pt x="249864" y="63067"/>
                      <a:pt x="249864" y="63067"/>
                      <a:pt x="249864" y="38100"/>
                    </a:cubicBezTo>
                    <a:cubicBezTo>
                      <a:pt x="249864" y="38100"/>
                      <a:pt x="249864" y="38100"/>
                      <a:pt x="231379" y="38100"/>
                    </a:cubicBezTo>
                    <a:cubicBezTo>
                      <a:pt x="231379" y="38100"/>
                      <a:pt x="231379" y="38100"/>
                      <a:pt x="231379" y="63067"/>
                    </a:cubicBezTo>
                    <a:cubicBezTo>
                      <a:pt x="234019" y="65695"/>
                      <a:pt x="236660" y="70951"/>
                      <a:pt x="236660" y="74894"/>
                    </a:cubicBezTo>
                    <a:cubicBezTo>
                      <a:pt x="236660" y="84092"/>
                      <a:pt x="230058" y="90662"/>
                      <a:pt x="220816" y="90662"/>
                    </a:cubicBezTo>
                    <a:cubicBezTo>
                      <a:pt x="212893" y="90662"/>
                      <a:pt x="204971" y="84092"/>
                      <a:pt x="204971" y="74894"/>
                    </a:cubicBezTo>
                    <a:cubicBezTo>
                      <a:pt x="204971" y="70951"/>
                      <a:pt x="207612" y="65695"/>
                      <a:pt x="210253" y="63067"/>
                    </a:cubicBezTo>
                    <a:cubicBezTo>
                      <a:pt x="210253" y="63067"/>
                      <a:pt x="210253" y="63067"/>
                      <a:pt x="210253" y="38100"/>
                    </a:cubicBezTo>
                    <a:cubicBezTo>
                      <a:pt x="210253" y="38100"/>
                      <a:pt x="210253" y="38100"/>
                      <a:pt x="191767" y="38100"/>
                    </a:cubicBezTo>
                    <a:cubicBezTo>
                      <a:pt x="191767" y="38100"/>
                      <a:pt x="191767" y="38100"/>
                      <a:pt x="191767" y="63067"/>
                    </a:cubicBezTo>
                    <a:cubicBezTo>
                      <a:pt x="195728" y="65695"/>
                      <a:pt x="198369" y="70951"/>
                      <a:pt x="198369" y="74894"/>
                    </a:cubicBezTo>
                    <a:cubicBezTo>
                      <a:pt x="198369" y="84092"/>
                      <a:pt x="190447" y="90662"/>
                      <a:pt x="182525" y="90662"/>
                    </a:cubicBezTo>
                    <a:cubicBezTo>
                      <a:pt x="173282" y="90662"/>
                      <a:pt x="166680" y="84092"/>
                      <a:pt x="166680" y="74894"/>
                    </a:cubicBezTo>
                    <a:cubicBezTo>
                      <a:pt x="166680" y="70951"/>
                      <a:pt x="168001" y="65695"/>
                      <a:pt x="171962" y="63067"/>
                    </a:cubicBezTo>
                    <a:cubicBezTo>
                      <a:pt x="171962" y="63067"/>
                      <a:pt x="171962" y="63067"/>
                      <a:pt x="171962" y="38100"/>
                    </a:cubicBezTo>
                    <a:cubicBezTo>
                      <a:pt x="171962" y="38100"/>
                      <a:pt x="171962" y="38100"/>
                      <a:pt x="153476" y="38100"/>
                    </a:cubicBezTo>
                    <a:cubicBezTo>
                      <a:pt x="153476" y="38100"/>
                      <a:pt x="153476" y="38100"/>
                      <a:pt x="153476" y="63067"/>
                    </a:cubicBezTo>
                    <a:cubicBezTo>
                      <a:pt x="157438" y="65695"/>
                      <a:pt x="158758" y="70951"/>
                      <a:pt x="158758" y="74894"/>
                    </a:cubicBezTo>
                    <a:cubicBezTo>
                      <a:pt x="158758" y="84092"/>
                      <a:pt x="152156" y="90662"/>
                      <a:pt x="142913" y="90662"/>
                    </a:cubicBezTo>
                    <a:cubicBezTo>
                      <a:pt x="134991" y="90662"/>
                      <a:pt x="127069" y="84092"/>
                      <a:pt x="127069" y="74894"/>
                    </a:cubicBezTo>
                    <a:cubicBezTo>
                      <a:pt x="127069" y="70951"/>
                      <a:pt x="129710" y="65695"/>
                      <a:pt x="133671" y="63067"/>
                    </a:cubicBezTo>
                    <a:cubicBezTo>
                      <a:pt x="133671" y="63067"/>
                      <a:pt x="133671" y="63067"/>
                      <a:pt x="133671" y="38100"/>
                    </a:cubicBezTo>
                    <a:cubicBezTo>
                      <a:pt x="133671" y="38100"/>
                      <a:pt x="133671" y="38100"/>
                      <a:pt x="115186" y="38100"/>
                    </a:cubicBezTo>
                    <a:cubicBezTo>
                      <a:pt x="115186" y="38100"/>
                      <a:pt x="115186" y="38100"/>
                      <a:pt x="115186" y="63067"/>
                    </a:cubicBezTo>
                    <a:cubicBezTo>
                      <a:pt x="117826" y="65695"/>
                      <a:pt x="120467" y="70951"/>
                      <a:pt x="120467" y="74894"/>
                    </a:cubicBezTo>
                    <a:cubicBezTo>
                      <a:pt x="120467" y="84092"/>
                      <a:pt x="112545" y="90662"/>
                      <a:pt x="104623" y="90662"/>
                    </a:cubicBezTo>
                    <a:cubicBezTo>
                      <a:pt x="95380" y="90662"/>
                      <a:pt x="88778" y="84092"/>
                      <a:pt x="88778" y="74894"/>
                    </a:cubicBezTo>
                    <a:cubicBezTo>
                      <a:pt x="88778" y="70951"/>
                      <a:pt x="91419" y="65695"/>
                      <a:pt x="94060" y="63067"/>
                    </a:cubicBezTo>
                    <a:cubicBezTo>
                      <a:pt x="94060" y="63067"/>
                      <a:pt x="94060" y="63067"/>
                      <a:pt x="94060" y="38100"/>
                    </a:cubicBezTo>
                    <a:cubicBezTo>
                      <a:pt x="94060" y="38100"/>
                      <a:pt x="94060" y="38100"/>
                      <a:pt x="75574" y="38100"/>
                    </a:cubicBezTo>
                    <a:cubicBezTo>
                      <a:pt x="75574" y="38100"/>
                      <a:pt x="75574" y="38100"/>
                      <a:pt x="75574" y="63067"/>
                    </a:cubicBezTo>
                    <a:cubicBezTo>
                      <a:pt x="79535" y="65695"/>
                      <a:pt x="80856" y="70951"/>
                      <a:pt x="80856" y="74894"/>
                    </a:cubicBezTo>
                    <a:cubicBezTo>
                      <a:pt x="80856" y="84092"/>
                      <a:pt x="74254" y="90662"/>
                      <a:pt x="65011" y="90662"/>
                    </a:cubicBezTo>
                    <a:cubicBezTo>
                      <a:pt x="57089" y="90662"/>
                      <a:pt x="49167" y="84092"/>
                      <a:pt x="49167" y="74894"/>
                    </a:cubicBezTo>
                    <a:cubicBezTo>
                      <a:pt x="49167" y="70951"/>
                      <a:pt x="51808" y="65695"/>
                      <a:pt x="55769" y="63067"/>
                    </a:cubicBezTo>
                    <a:cubicBezTo>
                      <a:pt x="55769" y="63067"/>
                      <a:pt x="55769" y="63067"/>
                      <a:pt x="55769" y="38100"/>
                    </a:cubicBezTo>
                    <a:cubicBezTo>
                      <a:pt x="55769" y="38100"/>
                      <a:pt x="55769" y="38100"/>
                      <a:pt x="49167" y="38100"/>
                    </a:cubicBezTo>
                    <a:close/>
                    <a:moveTo>
                      <a:pt x="65315" y="4763"/>
                    </a:moveTo>
                    <a:cubicBezTo>
                      <a:pt x="63047" y="4763"/>
                      <a:pt x="61913" y="7437"/>
                      <a:pt x="61913" y="10110"/>
                    </a:cubicBezTo>
                    <a:lnTo>
                      <a:pt x="61913" y="75616"/>
                    </a:lnTo>
                    <a:cubicBezTo>
                      <a:pt x="61913" y="79626"/>
                      <a:pt x="63047" y="80963"/>
                      <a:pt x="65315" y="80963"/>
                    </a:cubicBezTo>
                    <a:cubicBezTo>
                      <a:pt x="68717" y="80963"/>
                      <a:pt x="69851" y="79626"/>
                      <a:pt x="69851" y="75616"/>
                    </a:cubicBezTo>
                    <a:cubicBezTo>
                      <a:pt x="69851" y="75616"/>
                      <a:pt x="69851" y="75616"/>
                      <a:pt x="69851" y="10110"/>
                    </a:cubicBezTo>
                    <a:cubicBezTo>
                      <a:pt x="69851" y="7437"/>
                      <a:pt x="68717" y="4763"/>
                      <a:pt x="65315" y="4763"/>
                    </a:cubicBezTo>
                    <a:close/>
                    <a:moveTo>
                      <a:pt x="104776" y="4763"/>
                    </a:moveTo>
                    <a:cubicBezTo>
                      <a:pt x="102394" y="4763"/>
                      <a:pt x="100013" y="7437"/>
                      <a:pt x="100013" y="10110"/>
                    </a:cubicBezTo>
                    <a:lnTo>
                      <a:pt x="100013" y="75616"/>
                    </a:lnTo>
                    <a:cubicBezTo>
                      <a:pt x="100013" y="79626"/>
                      <a:pt x="102394" y="80963"/>
                      <a:pt x="104776" y="80963"/>
                    </a:cubicBezTo>
                    <a:cubicBezTo>
                      <a:pt x="107157" y="80963"/>
                      <a:pt x="109538" y="79626"/>
                      <a:pt x="109538" y="75616"/>
                    </a:cubicBezTo>
                    <a:cubicBezTo>
                      <a:pt x="109538" y="75616"/>
                      <a:pt x="109538" y="75616"/>
                      <a:pt x="109538" y="10110"/>
                    </a:cubicBezTo>
                    <a:cubicBezTo>
                      <a:pt x="109538" y="7437"/>
                      <a:pt x="107157" y="4763"/>
                      <a:pt x="104776" y="4763"/>
                    </a:cubicBezTo>
                    <a:close/>
                    <a:moveTo>
                      <a:pt x="142876" y="4763"/>
                    </a:moveTo>
                    <a:cubicBezTo>
                      <a:pt x="140494" y="4763"/>
                      <a:pt x="138113" y="7437"/>
                      <a:pt x="138113" y="10110"/>
                    </a:cubicBezTo>
                    <a:lnTo>
                      <a:pt x="138113" y="75616"/>
                    </a:lnTo>
                    <a:cubicBezTo>
                      <a:pt x="138113" y="79626"/>
                      <a:pt x="140494" y="80963"/>
                      <a:pt x="142876" y="80963"/>
                    </a:cubicBezTo>
                    <a:cubicBezTo>
                      <a:pt x="145257" y="80963"/>
                      <a:pt x="147638" y="79626"/>
                      <a:pt x="147638" y="75616"/>
                    </a:cubicBezTo>
                    <a:cubicBezTo>
                      <a:pt x="147638" y="75616"/>
                      <a:pt x="147638" y="75616"/>
                      <a:pt x="147638" y="10110"/>
                    </a:cubicBezTo>
                    <a:cubicBezTo>
                      <a:pt x="147638" y="7437"/>
                      <a:pt x="145257" y="4763"/>
                      <a:pt x="142876" y="4763"/>
                    </a:cubicBezTo>
                    <a:close/>
                    <a:moveTo>
                      <a:pt x="182563" y="4763"/>
                    </a:moveTo>
                    <a:cubicBezTo>
                      <a:pt x="180181" y="4763"/>
                      <a:pt x="177800" y="7437"/>
                      <a:pt x="177800" y="10110"/>
                    </a:cubicBezTo>
                    <a:lnTo>
                      <a:pt x="177800" y="75616"/>
                    </a:lnTo>
                    <a:cubicBezTo>
                      <a:pt x="177800" y="79626"/>
                      <a:pt x="180181" y="80963"/>
                      <a:pt x="182563" y="80963"/>
                    </a:cubicBezTo>
                    <a:cubicBezTo>
                      <a:pt x="184944" y="80963"/>
                      <a:pt x="187325" y="79626"/>
                      <a:pt x="187325" y="75616"/>
                    </a:cubicBezTo>
                    <a:cubicBezTo>
                      <a:pt x="187325" y="75616"/>
                      <a:pt x="187325" y="75616"/>
                      <a:pt x="187325" y="10110"/>
                    </a:cubicBezTo>
                    <a:cubicBezTo>
                      <a:pt x="187325" y="7437"/>
                      <a:pt x="184944" y="4763"/>
                      <a:pt x="182563" y="4763"/>
                    </a:cubicBezTo>
                    <a:close/>
                    <a:moveTo>
                      <a:pt x="220663" y="4763"/>
                    </a:moveTo>
                    <a:cubicBezTo>
                      <a:pt x="218281" y="4763"/>
                      <a:pt x="215900" y="7437"/>
                      <a:pt x="215900" y="10110"/>
                    </a:cubicBezTo>
                    <a:lnTo>
                      <a:pt x="215900" y="75616"/>
                    </a:lnTo>
                    <a:cubicBezTo>
                      <a:pt x="215900" y="79626"/>
                      <a:pt x="218281" y="80963"/>
                      <a:pt x="220663" y="80963"/>
                    </a:cubicBezTo>
                    <a:cubicBezTo>
                      <a:pt x="223044" y="80963"/>
                      <a:pt x="225425" y="79626"/>
                      <a:pt x="225425" y="75616"/>
                    </a:cubicBezTo>
                    <a:cubicBezTo>
                      <a:pt x="225425" y="75616"/>
                      <a:pt x="225425" y="75616"/>
                      <a:pt x="225425" y="10110"/>
                    </a:cubicBezTo>
                    <a:cubicBezTo>
                      <a:pt x="225425" y="7437"/>
                      <a:pt x="223044" y="4763"/>
                      <a:pt x="220663" y="4763"/>
                    </a:cubicBezTo>
                    <a:close/>
                    <a:moveTo>
                      <a:pt x="260124" y="4763"/>
                    </a:moveTo>
                    <a:cubicBezTo>
                      <a:pt x="256722" y="4763"/>
                      <a:pt x="255588" y="7437"/>
                      <a:pt x="255588" y="10110"/>
                    </a:cubicBezTo>
                    <a:lnTo>
                      <a:pt x="255588" y="75616"/>
                    </a:lnTo>
                    <a:cubicBezTo>
                      <a:pt x="255588" y="79626"/>
                      <a:pt x="256722" y="80963"/>
                      <a:pt x="260124" y="80963"/>
                    </a:cubicBezTo>
                    <a:cubicBezTo>
                      <a:pt x="262392" y="80963"/>
                      <a:pt x="263526" y="79626"/>
                      <a:pt x="263526" y="75616"/>
                    </a:cubicBezTo>
                    <a:cubicBezTo>
                      <a:pt x="263526" y="75616"/>
                      <a:pt x="263526" y="75616"/>
                      <a:pt x="263526" y="10110"/>
                    </a:cubicBezTo>
                    <a:cubicBezTo>
                      <a:pt x="263526" y="7437"/>
                      <a:pt x="262392" y="4763"/>
                      <a:pt x="260124" y="4763"/>
                    </a:cubicBezTo>
                    <a:close/>
                    <a:moveTo>
                      <a:pt x="64823" y="0"/>
                    </a:moveTo>
                    <a:cubicBezTo>
                      <a:pt x="71438" y="0"/>
                      <a:pt x="75406" y="3944"/>
                      <a:pt x="75406" y="10517"/>
                    </a:cubicBezTo>
                    <a:cubicBezTo>
                      <a:pt x="75406" y="10517"/>
                      <a:pt x="75406" y="10517"/>
                      <a:pt x="75406" y="14461"/>
                    </a:cubicBezTo>
                    <a:cubicBezTo>
                      <a:pt x="75406" y="14461"/>
                      <a:pt x="75406" y="14461"/>
                      <a:pt x="93927" y="14461"/>
                    </a:cubicBezTo>
                    <a:cubicBezTo>
                      <a:pt x="93927" y="14461"/>
                      <a:pt x="93927" y="14461"/>
                      <a:pt x="93927" y="10517"/>
                    </a:cubicBezTo>
                    <a:cubicBezTo>
                      <a:pt x="93927" y="3944"/>
                      <a:pt x="99219" y="0"/>
                      <a:pt x="104511" y="0"/>
                    </a:cubicBezTo>
                    <a:cubicBezTo>
                      <a:pt x="109802" y="0"/>
                      <a:pt x="115094" y="3944"/>
                      <a:pt x="115094" y="10517"/>
                    </a:cubicBezTo>
                    <a:cubicBezTo>
                      <a:pt x="115094" y="10517"/>
                      <a:pt x="115094" y="10517"/>
                      <a:pt x="115094" y="14461"/>
                    </a:cubicBezTo>
                    <a:cubicBezTo>
                      <a:pt x="115094" y="14461"/>
                      <a:pt x="115094" y="14461"/>
                      <a:pt x="133615" y="14461"/>
                    </a:cubicBezTo>
                    <a:cubicBezTo>
                      <a:pt x="133615" y="14461"/>
                      <a:pt x="133615" y="14461"/>
                      <a:pt x="133615" y="10517"/>
                    </a:cubicBezTo>
                    <a:cubicBezTo>
                      <a:pt x="133615" y="3944"/>
                      <a:pt x="137584" y="0"/>
                      <a:pt x="142875" y="0"/>
                    </a:cubicBezTo>
                    <a:cubicBezTo>
                      <a:pt x="149490" y="0"/>
                      <a:pt x="153459" y="3944"/>
                      <a:pt x="153459" y="10517"/>
                    </a:cubicBezTo>
                    <a:cubicBezTo>
                      <a:pt x="153459" y="10517"/>
                      <a:pt x="153459" y="10517"/>
                      <a:pt x="153459" y="14461"/>
                    </a:cubicBezTo>
                    <a:cubicBezTo>
                      <a:pt x="153459" y="14461"/>
                      <a:pt x="153459" y="14461"/>
                      <a:pt x="171980" y="14461"/>
                    </a:cubicBezTo>
                    <a:cubicBezTo>
                      <a:pt x="171980" y="14461"/>
                      <a:pt x="171980" y="14461"/>
                      <a:pt x="171980" y="10517"/>
                    </a:cubicBezTo>
                    <a:cubicBezTo>
                      <a:pt x="171980" y="3944"/>
                      <a:pt x="175948" y="0"/>
                      <a:pt x="182563" y="0"/>
                    </a:cubicBezTo>
                    <a:cubicBezTo>
                      <a:pt x="187855" y="0"/>
                      <a:pt x="191823" y="3944"/>
                      <a:pt x="191823" y="10517"/>
                    </a:cubicBezTo>
                    <a:cubicBezTo>
                      <a:pt x="191823" y="10517"/>
                      <a:pt x="191823" y="10517"/>
                      <a:pt x="191823" y="14461"/>
                    </a:cubicBezTo>
                    <a:cubicBezTo>
                      <a:pt x="191823" y="14461"/>
                      <a:pt x="191823" y="14461"/>
                      <a:pt x="210344" y="14461"/>
                    </a:cubicBezTo>
                    <a:cubicBezTo>
                      <a:pt x="210344" y="14461"/>
                      <a:pt x="210344" y="14461"/>
                      <a:pt x="210344" y="10517"/>
                    </a:cubicBezTo>
                    <a:cubicBezTo>
                      <a:pt x="210344" y="3944"/>
                      <a:pt x="215636" y="0"/>
                      <a:pt x="220927" y="0"/>
                    </a:cubicBezTo>
                    <a:cubicBezTo>
                      <a:pt x="226219" y="0"/>
                      <a:pt x="231511" y="3944"/>
                      <a:pt x="231511" y="10517"/>
                    </a:cubicBezTo>
                    <a:cubicBezTo>
                      <a:pt x="231511" y="10517"/>
                      <a:pt x="231511" y="10517"/>
                      <a:pt x="231511" y="14461"/>
                    </a:cubicBezTo>
                    <a:cubicBezTo>
                      <a:pt x="231511" y="14461"/>
                      <a:pt x="231511" y="14461"/>
                      <a:pt x="250032" y="14461"/>
                    </a:cubicBezTo>
                    <a:cubicBezTo>
                      <a:pt x="250032" y="14461"/>
                      <a:pt x="250032" y="14461"/>
                      <a:pt x="250032" y="10517"/>
                    </a:cubicBezTo>
                    <a:cubicBezTo>
                      <a:pt x="250032" y="3944"/>
                      <a:pt x="254000" y="0"/>
                      <a:pt x="260615" y="0"/>
                    </a:cubicBezTo>
                    <a:cubicBezTo>
                      <a:pt x="265907" y="0"/>
                      <a:pt x="269875" y="3944"/>
                      <a:pt x="269875" y="10517"/>
                    </a:cubicBezTo>
                    <a:cubicBezTo>
                      <a:pt x="269875" y="10517"/>
                      <a:pt x="269875" y="10517"/>
                      <a:pt x="269875" y="14461"/>
                    </a:cubicBezTo>
                    <a:cubicBezTo>
                      <a:pt x="269875" y="14461"/>
                      <a:pt x="269875" y="14461"/>
                      <a:pt x="276490" y="14461"/>
                    </a:cubicBezTo>
                    <a:cubicBezTo>
                      <a:pt x="302948" y="14461"/>
                      <a:pt x="325438" y="35496"/>
                      <a:pt x="325438" y="61789"/>
                    </a:cubicBezTo>
                    <a:cubicBezTo>
                      <a:pt x="325438" y="61789"/>
                      <a:pt x="325438" y="61789"/>
                      <a:pt x="325438" y="289223"/>
                    </a:cubicBezTo>
                    <a:cubicBezTo>
                      <a:pt x="325438" y="315516"/>
                      <a:pt x="302948" y="336550"/>
                      <a:pt x="276490" y="336550"/>
                    </a:cubicBezTo>
                    <a:cubicBezTo>
                      <a:pt x="276490" y="336550"/>
                      <a:pt x="276490" y="336550"/>
                      <a:pt x="48948" y="336550"/>
                    </a:cubicBezTo>
                    <a:cubicBezTo>
                      <a:pt x="22490" y="336550"/>
                      <a:pt x="0" y="315516"/>
                      <a:pt x="0" y="289223"/>
                    </a:cubicBezTo>
                    <a:cubicBezTo>
                      <a:pt x="0" y="289223"/>
                      <a:pt x="0" y="289223"/>
                      <a:pt x="0" y="61789"/>
                    </a:cubicBezTo>
                    <a:cubicBezTo>
                      <a:pt x="0" y="35496"/>
                      <a:pt x="22490" y="14461"/>
                      <a:pt x="48948" y="14461"/>
                    </a:cubicBezTo>
                    <a:cubicBezTo>
                      <a:pt x="48948" y="14461"/>
                      <a:pt x="48948" y="14461"/>
                      <a:pt x="55563" y="14461"/>
                    </a:cubicBezTo>
                    <a:cubicBezTo>
                      <a:pt x="55563" y="14461"/>
                      <a:pt x="55563" y="14461"/>
                      <a:pt x="55563" y="10517"/>
                    </a:cubicBezTo>
                    <a:cubicBezTo>
                      <a:pt x="55563" y="3944"/>
                      <a:pt x="59531" y="0"/>
                      <a:pt x="64823" y="0"/>
                    </a:cubicBezTo>
                    <a:close/>
                  </a:path>
                </a:pathLst>
              </a:custGeom>
              <a:solidFill>
                <a:srgbClr val="1C50A2"/>
              </a:solidFill>
              <a:ln>
                <a:noFill/>
              </a:ln>
            </p:spPr>
            <p:txBody>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grpSp>
        <p:sp>
          <p:nvSpPr>
            <p:cNvPr id="75" name="文本框 27"/>
            <p:cNvSpPr txBox="1"/>
            <p:nvPr/>
          </p:nvSpPr>
          <p:spPr>
            <a:xfrm>
              <a:off x="6669040" y="4747891"/>
              <a:ext cx="1742936" cy="228997"/>
            </a:xfrm>
            <a:prstGeom prst="rect">
              <a:avLst/>
            </a:prstGeom>
            <a:noFill/>
          </p:spPr>
          <p:txBody>
            <a:bodyPr wrap="square" rtlCol="0">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rPr>
                <a:t>时  间：</a:t>
              </a:r>
              <a:r>
                <a:rPr kumimoji="0" lang="en-US" altLang="zh-CN"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rPr>
                <a:t>2023</a:t>
              </a:r>
              <a:r>
                <a:rPr lang="en-US" altLang="zh-CN" sz="1400" b="1" dirty="0">
                  <a:solidFill>
                    <a:schemeClr val="bg1"/>
                  </a:solidFill>
                  <a:latin typeface="Arial" panose="020B0604020202020204"/>
                  <a:cs typeface="微软雅黑" panose="020B0503020204020204" charset="-122"/>
                  <a:sym typeface="Arial" panose="020B0604020202020204" pitchFamily="34" charset="0"/>
                </a:rPr>
                <a:t>/05/31</a:t>
              </a: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grpSp>
      <p:grpSp>
        <p:nvGrpSpPr>
          <p:cNvPr id="3" name="组合 2"/>
          <p:cNvGrpSpPr/>
          <p:nvPr/>
        </p:nvGrpSpPr>
        <p:grpSpPr>
          <a:xfrm>
            <a:off x="1719868" y="4293547"/>
            <a:ext cx="2699384" cy="370958"/>
            <a:chOff x="1057137" y="4980833"/>
            <a:chExt cx="2699384" cy="370958"/>
          </a:xfrm>
        </p:grpSpPr>
        <p:grpSp>
          <p:nvGrpSpPr>
            <p:cNvPr id="29" name="组合 28"/>
            <p:cNvGrpSpPr/>
            <p:nvPr/>
          </p:nvGrpSpPr>
          <p:grpSpPr>
            <a:xfrm>
              <a:off x="1057137" y="4980833"/>
              <a:ext cx="2699384" cy="370958"/>
              <a:chOff x="6395842" y="4718860"/>
              <a:chExt cx="2016134" cy="276971"/>
            </a:xfrm>
          </p:grpSpPr>
          <p:sp>
            <p:nvSpPr>
              <p:cNvPr id="32" name="圆角矩形 2"/>
              <p:cNvSpPr/>
              <p:nvPr/>
            </p:nvSpPr>
            <p:spPr>
              <a:xfrm>
                <a:off x="6395842" y="4718860"/>
                <a:ext cx="276971" cy="276971"/>
              </a:xfrm>
              <a:prstGeom prst="ellipse">
                <a:avLst/>
              </a:prstGeom>
              <a:solidFill>
                <a:schemeClr val="bg1"/>
              </a:solidFill>
              <a:ln w="25400" cap="flat" cmpd="sng" algn="ctr">
                <a:noFill/>
                <a:prstDash val="solid"/>
                <a:miter lim="800000"/>
              </a:ln>
              <a:effectLst>
                <a:outerShdw blurRad="177800" dist="101600" dir="8100000" algn="tr" rotWithShape="0">
                  <a:prstClr val="black">
                    <a:alpha val="30000"/>
                  </a:prstClr>
                </a:outerShdw>
              </a:effectLst>
            </p:spPr>
            <p:txBody>
              <a:bodyPr rtlCol="0" anchor="ct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31" name="文本框 27"/>
              <p:cNvSpPr txBox="1"/>
              <p:nvPr/>
            </p:nvSpPr>
            <p:spPr>
              <a:xfrm>
                <a:off x="6669040" y="4747891"/>
                <a:ext cx="1742936" cy="228997"/>
              </a:xfrm>
              <a:prstGeom prst="rect">
                <a:avLst/>
              </a:prstGeom>
              <a:noFill/>
            </p:spPr>
            <p:txBody>
              <a:bodyPr wrap="square" rtlCol="0">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rPr>
                  <a:t>专  业：计算机科学与技术</a:t>
                </a: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grpSp>
        <p:sp>
          <p:nvSpPr>
            <p:cNvPr id="2" name="Freeform 241"/>
            <p:cNvSpPr>
              <a:spLocks noEditPoints="1"/>
            </p:cNvSpPr>
            <p:nvPr/>
          </p:nvSpPr>
          <p:spPr bwMode="auto">
            <a:xfrm>
              <a:off x="1130443" y="5078439"/>
              <a:ext cx="212580" cy="173070"/>
            </a:xfrm>
            <a:custGeom>
              <a:avLst/>
              <a:gdLst>
                <a:gd name="T0" fmla="*/ 41 w 43"/>
                <a:gd name="T1" fmla="*/ 21 h 35"/>
                <a:gd name="T2" fmla="*/ 41 w 43"/>
                <a:gd name="T3" fmla="*/ 21 h 35"/>
                <a:gd name="T4" fmla="*/ 40 w 43"/>
                <a:gd name="T5" fmla="*/ 21 h 35"/>
                <a:gd name="T6" fmla="*/ 40 w 43"/>
                <a:gd name="T7" fmla="*/ 21 h 35"/>
                <a:gd name="T8" fmla="*/ 21 w 43"/>
                <a:gd name="T9" fmla="*/ 5 h 35"/>
                <a:gd name="T10" fmla="*/ 3 w 43"/>
                <a:gd name="T11" fmla="*/ 21 h 35"/>
                <a:gd name="T12" fmla="*/ 2 w 43"/>
                <a:gd name="T13" fmla="*/ 21 h 35"/>
                <a:gd name="T14" fmla="*/ 2 w 43"/>
                <a:gd name="T15" fmla="*/ 21 h 35"/>
                <a:gd name="T16" fmla="*/ 0 w 43"/>
                <a:gd name="T17" fmla="*/ 19 h 35"/>
                <a:gd name="T18" fmla="*/ 0 w 43"/>
                <a:gd name="T19" fmla="*/ 17 h 35"/>
                <a:gd name="T20" fmla="*/ 19 w 43"/>
                <a:gd name="T21" fmla="*/ 1 h 35"/>
                <a:gd name="T22" fmla="*/ 23 w 43"/>
                <a:gd name="T23" fmla="*/ 1 h 35"/>
                <a:gd name="T24" fmla="*/ 30 w 43"/>
                <a:gd name="T25" fmla="*/ 7 h 35"/>
                <a:gd name="T26" fmla="*/ 30 w 43"/>
                <a:gd name="T27" fmla="*/ 2 h 35"/>
                <a:gd name="T28" fmla="*/ 31 w 43"/>
                <a:gd name="T29" fmla="*/ 1 h 35"/>
                <a:gd name="T30" fmla="*/ 36 w 43"/>
                <a:gd name="T31" fmla="*/ 1 h 35"/>
                <a:gd name="T32" fmla="*/ 37 w 43"/>
                <a:gd name="T33" fmla="*/ 2 h 35"/>
                <a:gd name="T34" fmla="*/ 37 w 43"/>
                <a:gd name="T35" fmla="*/ 12 h 35"/>
                <a:gd name="T36" fmla="*/ 43 w 43"/>
                <a:gd name="T37" fmla="*/ 17 h 35"/>
                <a:gd name="T38" fmla="*/ 43 w 43"/>
                <a:gd name="T39" fmla="*/ 19 h 35"/>
                <a:gd name="T40" fmla="*/ 41 w 43"/>
                <a:gd name="T41" fmla="*/ 21 h 35"/>
                <a:gd name="T42" fmla="*/ 37 w 43"/>
                <a:gd name="T43" fmla="*/ 33 h 35"/>
                <a:gd name="T44" fmla="*/ 35 w 43"/>
                <a:gd name="T45" fmla="*/ 35 h 35"/>
                <a:gd name="T46" fmla="*/ 25 w 43"/>
                <a:gd name="T47" fmla="*/ 35 h 35"/>
                <a:gd name="T48" fmla="*/ 25 w 43"/>
                <a:gd name="T49" fmla="*/ 25 h 35"/>
                <a:gd name="T50" fmla="*/ 18 w 43"/>
                <a:gd name="T51" fmla="*/ 25 h 35"/>
                <a:gd name="T52" fmla="*/ 18 w 43"/>
                <a:gd name="T53" fmla="*/ 35 h 35"/>
                <a:gd name="T54" fmla="*/ 8 w 43"/>
                <a:gd name="T55" fmla="*/ 35 h 35"/>
                <a:gd name="T56" fmla="*/ 6 w 43"/>
                <a:gd name="T57" fmla="*/ 33 h 35"/>
                <a:gd name="T58" fmla="*/ 6 w 43"/>
                <a:gd name="T59" fmla="*/ 20 h 35"/>
                <a:gd name="T60" fmla="*/ 6 w 43"/>
                <a:gd name="T61" fmla="*/ 20 h 35"/>
                <a:gd name="T62" fmla="*/ 21 w 43"/>
                <a:gd name="T63" fmla="*/ 8 h 35"/>
                <a:gd name="T64" fmla="*/ 37 w 43"/>
                <a:gd name="T65" fmla="*/ 20 h 35"/>
                <a:gd name="T66" fmla="*/ 37 w 43"/>
                <a:gd name="T67" fmla="*/ 20 h 35"/>
                <a:gd name="T68" fmla="*/ 37 w 43"/>
                <a:gd name="T69"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35">
                  <a:moveTo>
                    <a:pt x="41" y="21"/>
                  </a:moveTo>
                  <a:cubicBezTo>
                    <a:pt x="41" y="21"/>
                    <a:pt x="41" y="21"/>
                    <a:pt x="41" y="21"/>
                  </a:cubicBezTo>
                  <a:cubicBezTo>
                    <a:pt x="41" y="21"/>
                    <a:pt x="41" y="21"/>
                    <a:pt x="40" y="21"/>
                  </a:cubicBezTo>
                  <a:cubicBezTo>
                    <a:pt x="40" y="21"/>
                    <a:pt x="40" y="21"/>
                    <a:pt x="40" y="21"/>
                  </a:cubicBezTo>
                  <a:cubicBezTo>
                    <a:pt x="21" y="5"/>
                    <a:pt x="21" y="5"/>
                    <a:pt x="21" y="5"/>
                  </a:cubicBezTo>
                  <a:cubicBezTo>
                    <a:pt x="3" y="21"/>
                    <a:pt x="3" y="21"/>
                    <a:pt x="3" y="21"/>
                  </a:cubicBezTo>
                  <a:cubicBezTo>
                    <a:pt x="3" y="21"/>
                    <a:pt x="2" y="21"/>
                    <a:pt x="2" y="21"/>
                  </a:cubicBezTo>
                  <a:cubicBezTo>
                    <a:pt x="2" y="21"/>
                    <a:pt x="2" y="21"/>
                    <a:pt x="2" y="21"/>
                  </a:cubicBezTo>
                  <a:cubicBezTo>
                    <a:pt x="0" y="19"/>
                    <a:pt x="0" y="19"/>
                    <a:pt x="0" y="19"/>
                  </a:cubicBezTo>
                  <a:cubicBezTo>
                    <a:pt x="0" y="18"/>
                    <a:pt x="0" y="18"/>
                    <a:pt x="0" y="17"/>
                  </a:cubicBezTo>
                  <a:cubicBezTo>
                    <a:pt x="19" y="1"/>
                    <a:pt x="19" y="1"/>
                    <a:pt x="19" y="1"/>
                  </a:cubicBezTo>
                  <a:cubicBezTo>
                    <a:pt x="20" y="0"/>
                    <a:pt x="22" y="0"/>
                    <a:pt x="23" y="1"/>
                  </a:cubicBezTo>
                  <a:cubicBezTo>
                    <a:pt x="30" y="7"/>
                    <a:pt x="30" y="7"/>
                    <a:pt x="30" y="7"/>
                  </a:cubicBezTo>
                  <a:cubicBezTo>
                    <a:pt x="30" y="2"/>
                    <a:pt x="30" y="2"/>
                    <a:pt x="30" y="2"/>
                  </a:cubicBezTo>
                  <a:cubicBezTo>
                    <a:pt x="30" y="1"/>
                    <a:pt x="30" y="1"/>
                    <a:pt x="31" y="1"/>
                  </a:cubicBezTo>
                  <a:cubicBezTo>
                    <a:pt x="36" y="1"/>
                    <a:pt x="36" y="1"/>
                    <a:pt x="36" y="1"/>
                  </a:cubicBezTo>
                  <a:cubicBezTo>
                    <a:pt x="36" y="1"/>
                    <a:pt x="37" y="1"/>
                    <a:pt x="37" y="2"/>
                  </a:cubicBezTo>
                  <a:cubicBezTo>
                    <a:pt x="37" y="12"/>
                    <a:pt x="37" y="12"/>
                    <a:pt x="37" y="12"/>
                  </a:cubicBezTo>
                  <a:cubicBezTo>
                    <a:pt x="43" y="17"/>
                    <a:pt x="43" y="17"/>
                    <a:pt x="43" y="17"/>
                  </a:cubicBezTo>
                  <a:cubicBezTo>
                    <a:pt x="43" y="18"/>
                    <a:pt x="43" y="18"/>
                    <a:pt x="43" y="19"/>
                  </a:cubicBezTo>
                  <a:lnTo>
                    <a:pt x="41" y="21"/>
                  </a:lnTo>
                  <a:close/>
                  <a:moveTo>
                    <a:pt x="37" y="33"/>
                  </a:moveTo>
                  <a:cubicBezTo>
                    <a:pt x="37" y="34"/>
                    <a:pt x="36" y="35"/>
                    <a:pt x="35" y="35"/>
                  </a:cubicBezTo>
                  <a:cubicBezTo>
                    <a:pt x="25" y="35"/>
                    <a:pt x="25" y="35"/>
                    <a:pt x="25" y="35"/>
                  </a:cubicBezTo>
                  <a:cubicBezTo>
                    <a:pt x="25" y="25"/>
                    <a:pt x="25" y="25"/>
                    <a:pt x="25" y="25"/>
                  </a:cubicBezTo>
                  <a:cubicBezTo>
                    <a:pt x="18" y="25"/>
                    <a:pt x="18" y="25"/>
                    <a:pt x="18" y="25"/>
                  </a:cubicBezTo>
                  <a:cubicBezTo>
                    <a:pt x="18" y="35"/>
                    <a:pt x="18" y="35"/>
                    <a:pt x="18" y="35"/>
                  </a:cubicBezTo>
                  <a:cubicBezTo>
                    <a:pt x="8" y="35"/>
                    <a:pt x="8" y="35"/>
                    <a:pt x="8" y="35"/>
                  </a:cubicBezTo>
                  <a:cubicBezTo>
                    <a:pt x="7" y="35"/>
                    <a:pt x="6" y="34"/>
                    <a:pt x="6" y="33"/>
                  </a:cubicBezTo>
                  <a:cubicBezTo>
                    <a:pt x="6" y="20"/>
                    <a:pt x="6" y="20"/>
                    <a:pt x="6" y="20"/>
                  </a:cubicBezTo>
                  <a:cubicBezTo>
                    <a:pt x="6" y="20"/>
                    <a:pt x="6" y="20"/>
                    <a:pt x="6" y="20"/>
                  </a:cubicBezTo>
                  <a:cubicBezTo>
                    <a:pt x="21" y="8"/>
                    <a:pt x="21" y="8"/>
                    <a:pt x="21" y="8"/>
                  </a:cubicBezTo>
                  <a:cubicBezTo>
                    <a:pt x="37" y="20"/>
                    <a:pt x="37" y="20"/>
                    <a:pt x="37" y="20"/>
                  </a:cubicBezTo>
                  <a:cubicBezTo>
                    <a:pt x="37" y="20"/>
                    <a:pt x="37" y="20"/>
                    <a:pt x="37" y="20"/>
                  </a:cubicBezTo>
                  <a:lnTo>
                    <a:pt x="37" y="33"/>
                  </a:lnTo>
                  <a:close/>
                </a:path>
              </a:pathLst>
            </a:custGeom>
            <a:solidFill>
              <a:srgbClr val="1C50A2"/>
            </a:solidFill>
            <a:ln>
              <a:noFill/>
            </a:ln>
          </p:spPr>
          <p:txBody>
            <a:bodyPr vert="horz" wrap="square" lIns="72576" tIns="36288" rIns="72576" bIns="36288" numCol="1" anchor="t" anchorCtr="0" compatLnSpc="1"/>
            <a:lstStyle>
              <a:defPPr>
                <a:defRPr lang="zh-CN"/>
              </a:defPPr>
              <a:lvl1pPr marL="0" algn="l" defTabSz="914400" rtl="0" eaLnBrk="1" latinLnBrk="0" hangingPunct="1">
                <a:defRPr sz="1825" kern="1200">
                  <a:solidFill>
                    <a:schemeClr val="tx1"/>
                  </a:solidFill>
                  <a:latin typeface="+mn-lt"/>
                  <a:ea typeface="+mn-ea"/>
                  <a:cs typeface="+mn-cs"/>
                </a:defRPr>
              </a:lvl1pPr>
              <a:lvl2pPr marL="457200" algn="l" defTabSz="914400" rtl="0" eaLnBrk="1" latinLnBrk="0" hangingPunct="1">
                <a:defRPr sz="1825" kern="1200">
                  <a:solidFill>
                    <a:schemeClr val="tx1"/>
                  </a:solidFill>
                  <a:latin typeface="+mn-lt"/>
                  <a:ea typeface="+mn-ea"/>
                  <a:cs typeface="+mn-cs"/>
                </a:defRPr>
              </a:lvl2pPr>
              <a:lvl3pPr marL="914400" algn="l" defTabSz="914400" rtl="0" eaLnBrk="1" latinLnBrk="0" hangingPunct="1">
                <a:defRPr sz="1825" kern="1200">
                  <a:solidFill>
                    <a:schemeClr val="tx1"/>
                  </a:solidFill>
                  <a:latin typeface="+mn-lt"/>
                  <a:ea typeface="+mn-ea"/>
                  <a:cs typeface="+mn-cs"/>
                </a:defRPr>
              </a:lvl3pPr>
              <a:lvl4pPr marL="1371600" algn="l" defTabSz="914400" rtl="0" eaLnBrk="1" latinLnBrk="0" hangingPunct="1">
                <a:defRPr sz="1825" kern="1200">
                  <a:solidFill>
                    <a:schemeClr val="tx1"/>
                  </a:solidFill>
                  <a:latin typeface="+mn-lt"/>
                  <a:ea typeface="+mn-ea"/>
                  <a:cs typeface="+mn-cs"/>
                </a:defRPr>
              </a:lvl4pPr>
              <a:lvl5pPr marL="1828800" algn="l" defTabSz="914400" rtl="0" eaLnBrk="1" latinLnBrk="0" hangingPunct="1">
                <a:defRPr sz="1825" kern="1200">
                  <a:solidFill>
                    <a:schemeClr val="tx1"/>
                  </a:solidFill>
                  <a:latin typeface="+mn-lt"/>
                  <a:ea typeface="+mn-ea"/>
                  <a:cs typeface="+mn-cs"/>
                </a:defRPr>
              </a:lvl5pPr>
              <a:lvl6pPr marL="2286000" algn="l" defTabSz="914400" rtl="0" eaLnBrk="1" latinLnBrk="0" hangingPunct="1">
                <a:defRPr sz="1825" kern="1200">
                  <a:solidFill>
                    <a:schemeClr val="tx1"/>
                  </a:solidFill>
                  <a:latin typeface="+mn-lt"/>
                  <a:ea typeface="+mn-ea"/>
                  <a:cs typeface="+mn-cs"/>
                </a:defRPr>
              </a:lvl6pPr>
              <a:lvl7pPr marL="2743200" algn="l" defTabSz="914400" rtl="0" eaLnBrk="1" latinLnBrk="0" hangingPunct="1">
                <a:defRPr sz="1825" kern="1200">
                  <a:solidFill>
                    <a:schemeClr val="tx1"/>
                  </a:solidFill>
                  <a:latin typeface="+mn-lt"/>
                  <a:ea typeface="+mn-ea"/>
                  <a:cs typeface="+mn-cs"/>
                </a:defRPr>
              </a:lvl7pPr>
              <a:lvl8pPr marL="3200400" algn="l" defTabSz="914400" rtl="0" eaLnBrk="1" latinLnBrk="0" hangingPunct="1">
                <a:defRPr sz="1825" kern="1200">
                  <a:solidFill>
                    <a:schemeClr val="tx1"/>
                  </a:solidFill>
                  <a:latin typeface="+mn-lt"/>
                  <a:ea typeface="+mn-ea"/>
                  <a:cs typeface="+mn-cs"/>
                </a:defRPr>
              </a:lvl8pPr>
              <a:lvl9pPr marL="3658235" algn="l" defTabSz="914400" rtl="0" eaLnBrk="1" latinLnBrk="0" hangingPunct="1">
                <a:defRPr sz="1825" kern="1200">
                  <a:solidFill>
                    <a:schemeClr val="tx1"/>
                  </a:solidFill>
                  <a:latin typeface="+mn-lt"/>
                  <a:ea typeface="+mn-ea"/>
                  <a:cs typeface="+mn-cs"/>
                </a:defRPr>
              </a:lvl9pPr>
            </a:lstStyle>
            <a:p>
              <a:pPr fontAlgn="auto">
                <a:spcBef>
                  <a:spcPts val="0"/>
                </a:spcBef>
                <a:spcAft>
                  <a:spcPts val="0"/>
                </a:spcAft>
              </a:pPr>
              <a:endParaRPr lang="id-ID" sz="100">
                <a:solidFill>
                  <a:prstClr val="black"/>
                </a:solidFill>
                <a:latin typeface="Calibri" panose="020F0502020204030204"/>
                <a:ea typeface="+mn-ea"/>
              </a:endParaRPr>
            </a:p>
          </p:txBody>
        </p:sp>
      </p:grpSp>
      <p:grpSp>
        <p:nvGrpSpPr>
          <p:cNvPr id="18" name="组合 17"/>
          <p:cNvGrpSpPr/>
          <p:nvPr/>
        </p:nvGrpSpPr>
        <p:grpSpPr>
          <a:xfrm>
            <a:off x="1719868" y="3796235"/>
            <a:ext cx="2227581" cy="370768"/>
            <a:chOff x="4654427" y="4718860"/>
            <a:chExt cx="1663809" cy="276971"/>
          </a:xfrm>
        </p:grpSpPr>
        <p:grpSp>
          <p:nvGrpSpPr>
            <p:cNvPr id="19" name="组合 18"/>
            <p:cNvGrpSpPr/>
            <p:nvPr/>
          </p:nvGrpSpPr>
          <p:grpSpPr>
            <a:xfrm>
              <a:off x="4654427" y="4718860"/>
              <a:ext cx="276971" cy="276971"/>
              <a:chOff x="3725237" y="4930504"/>
              <a:chExt cx="531780" cy="531780"/>
            </a:xfrm>
          </p:grpSpPr>
          <p:sp>
            <p:nvSpPr>
              <p:cNvPr id="21" name="圆角矩形 2"/>
              <p:cNvSpPr/>
              <p:nvPr/>
            </p:nvSpPr>
            <p:spPr>
              <a:xfrm>
                <a:off x="3725237" y="4930504"/>
                <a:ext cx="531780" cy="531780"/>
              </a:xfrm>
              <a:prstGeom prst="ellipse">
                <a:avLst/>
              </a:prstGeom>
              <a:solidFill>
                <a:schemeClr val="bg1"/>
              </a:solidFill>
              <a:ln w="25400" cap="flat" cmpd="sng" algn="ctr">
                <a:noFill/>
                <a:prstDash val="solid"/>
                <a:miter lim="800000"/>
              </a:ln>
              <a:effectLst>
                <a:outerShdw blurRad="177800" dist="101600" dir="8100000" algn="tr" rotWithShape="0">
                  <a:prstClr val="black">
                    <a:alpha val="30000"/>
                  </a:prstClr>
                </a:outerShdw>
              </a:effectLst>
            </p:spPr>
            <p:txBody>
              <a:bodyPr rtlCol="0" anchor="ct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22" name="student-graduation-cap-shape_52041"/>
              <p:cNvSpPr>
                <a:spLocks noChangeAspect="1"/>
              </p:cNvSpPr>
              <p:nvPr/>
            </p:nvSpPr>
            <p:spPr bwMode="auto">
              <a:xfrm>
                <a:off x="3875605" y="5054575"/>
                <a:ext cx="219840" cy="264806"/>
              </a:xfrm>
              <a:custGeom>
                <a:avLst/>
                <a:gdLst>
                  <a:gd name="connsiteX0" fmla="*/ 56671 w 279400"/>
                  <a:gd name="connsiteY0" fmla="*/ 192087 h 336550"/>
                  <a:gd name="connsiteX1" fmla="*/ 224047 w 279400"/>
                  <a:gd name="connsiteY1" fmla="*/ 192087 h 336550"/>
                  <a:gd name="connsiteX2" fmla="*/ 279400 w 279400"/>
                  <a:gd name="connsiteY2" fmla="*/ 247752 h 336550"/>
                  <a:gd name="connsiteX3" fmla="*/ 279400 w 279400"/>
                  <a:gd name="connsiteY3" fmla="*/ 336550 h 336550"/>
                  <a:gd name="connsiteX4" fmla="*/ 176602 w 279400"/>
                  <a:gd name="connsiteY4" fmla="*/ 336550 h 336550"/>
                  <a:gd name="connsiteX5" fmla="*/ 158151 w 279400"/>
                  <a:gd name="connsiteY5" fmla="*/ 245101 h 336550"/>
                  <a:gd name="connsiteX6" fmla="*/ 151562 w 279400"/>
                  <a:gd name="connsiteY6" fmla="*/ 239800 h 336550"/>
                  <a:gd name="connsiteX7" fmla="*/ 167377 w 279400"/>
                  <a:gd name="connsiteY7" fmla="*/ 213293 h 336550"/>
                  <a:gd name="connsiteX8" fmla="*/ 167377 w 279400"/>
                  <a:gd name="connsiteY8" fmla="*/ 209317 h 336550"/>
                  <a:gd name="connsiteX9" fmla="*/ 163423 w 279400"/>
                  <a:gd name="connsiteY9" fmla="*/ 207991 h 336550"/>
                  <a:gd name="connsiteX10" fmla="*/ 121249 w 279400"/>
                  <a:gd name="connsiteY10" fmla="*/ 207991 h 336550"/>
                  <a:gd name="connsiteX11" fmla="*/ 118613 w 279400"/>
                  <a:gd name="connsiteY11" fmla="*/ 209317 h 336550"/>
                  <a:gd name="connsiteX12" fmla="*/ 118613 w 279400"/>
                  <a:gd name="connsiteY12" fmla="*/ 213293 h 336550"/>
                  <a:gd name="connsiteX13" fmla="*/ 134429 w 279400"/>
                  <a:gd name="connsiteY13" fmla="*/ 239800 h 336550"/>
                  <a:gd name="connsiteX14" fmla="*/ 126521 w 279400"/>
                  <a:gd name="connsiteY14" fmla="*/ 245101 h 336550"/>
                  <a:gd name="connsiteX15" fmla="*/ 110706 w 279400"/>
                  <a:gd name="connsiteY15" fmla="*/ 336550 h 336550"/>
                  <a:gd name="connsiteX16" fmla="*/ 0 w 279400"/>
                  <a:gd name="connsiteY16" fmla="*/ 336550 h 336550"/>
                  <a:gd name="connsiteX17" fmla="*/ 0 w 279400"/>
                  <a:gd name="connsiteY17" fmla="*/ 247752 h 336550"/>
                  <a:gd name="connsiteX18" fmla="*/ 56671 w 279400"/>
                  <a:gd name="connsiteY18" fmla="*/ 192087 h 336550"/>
                  <a:gd name="connsiteX19" fmla="*/ 138907 w 279400"/>
                  <a:gd name="connsiteY19" fmla="*/ 0 h 336550"/>
                  <a:gd name="connsiteX20" fmla="*/ 219076 w 279400"/>
                  <a:gd name="connsiteY20" fmla="*/ 80169 h 336550"/>
                  <a:gd name="connsiteX21" fmla="*/ 138907 w 279400"/>
                  <a:gd name="connsiteY21" fmla="*/ 160338 h 336550"/>
                  <a:gd name="connsiteX22" fmla="*/ 58738 w 279400"/>
                  <a:gd name="connsiteY22" fmla="*/ 80169 h 336550"/>
                  <a:gd name="connsiteX23" fmla="*/ 138907 w 279400"/>
                  <a:gd name="connsiteY23"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79400" h="336550">
                    <a:moveTo>
                      <a:pt x="56671" y="192087"/>
                    </a:moveTo>
                    <a:cubicBezTo>
                      <a:pt x="56671" y="192087"/>
                      <a:pt x="56671" y="192087"/>
                      <a:pt x="224047" y="192087"/>
                    </a:cubicBezTo>
                    <a:cubicBezTo>
                      <a:pt x="254360" y="192087"/>
                      <a:pt x="279400" y="217269"/>
                      <a:pt x="279400" y="247752"/>
                    </a:cubicBezTo>
                    <a:cubicBezTo>
                      <a:pt x="279400" y="247752"/>
                      <a:pt x="279400" y="247752"/>
                      <a:pt x="279400" y="336550"/>
                    </a:cubicBezTo>
                    <a:cubicBezTo>
                      <a:pt x="279400" y="336550"/>
                      <a:pt x="279400" y="336550"/>
                      <a:pt x="176602" y="336550"/>
                    </a:cubicBezTo>
                    <a:cubicBezTo>
                      <a:pt x="176602" y="336550"/>
                      <a:pt x="176602" y="336550"/>
                      <a:pt x="158151" y="245101"/>
                    </a:cubicBezTo>
                    <a:cubicBezTo>
                      <a:pt x="158151" y="242450"/>
                      <a:pt x="154197" y="239800"/>
                      <a:pt x="151562" y="239800"/>
                    </a:cubicBezTo>
                    <a:cubicBezTo>
                      <a:pt x="151562" y="239800"/>
                      <a:pt x="151562" y="239800"/>
                      <a:pt x="167377" y="213293"/>
                    </a:cubicBezTo>
                    <a:cubicBezTo>
                      <a:pt x="167377" y="211967"/>
                      <a:pt x="167377" y="210642"/>
                      <a:pt x="167377" y="209317"/>
                    </a:cubicBezTo>
                    <a:cubicBezTo>
                      <a:pt x="166059" y="207991"/>
                      <a:pt x="164741" y="207991"/>
                      <a:pt x="163423" y="207991"/>
                    </a:cubicBezTo>
                    <a:cubicBezTo>
                      <a:pt x="163423" y="207991"/>
                      <a:pt x="163423" y="207991"/>
                      <a:pt x="121249" y="207991"/>
                    </a:cubicBezTo>
                    <a:cubicBezTo>
                      <a:pt x="119931" y="207991"/>
                      <a:pt x="118613" y="207991"/>
                      <a:pt x="118613" y="209317"/>
                    </a:cubicBezTo>
                    <a:cubicBezTo>
                      <a:pt x="117296" y="210642"/>
                      <a:pt x="117296" y="211967"/>
                      <a:pt x="118613" y="213293"/>
                    </a:cubicBezTo>
                    <a:cubicBezTo>
                      <a:pt x="118613" y="213293"/>
                      <a:pt x="118613" y="213293"/>
                      <a:pt x="134429" y="239800"/>
                    </a:cubicBezTo>
                    <a:cubicBezTo>
                      <a:pt x="130475" y="239800"/>
                      <a:pt x="127839" y="242450"/>
                      <a:pt x="126521" y="245101"/>
                    </a:cubicBezTo>
                    <a:cubicBezTo>
                      <a:pt x="126521" y="245101"/>
                      <a:pt x="126521" y="245101"/>
                      <a:pt x="110706" y="336550"/>
                    </a:cubicBezTo>
                    <a:cubicBezTo>
                      <a:pt x="110706" y="336550"/>
                      <a:pt x="110706" y="336550"/>
                      <a:pt x="0" y="336550"/>
                    </a:cubicBezTo>
                    <a:cubicBezTo>
                      <a:pt x="0" y="336550"/>
                      <a:pt x="0" y="336550"/>
                      <a:pt x="0" y="247752"/>
                    </a:cubicBezTo>
                    <a:cubicBezTo>
                      <a:pt x="0" y="217269"/>
                      <a:pt x="25040" y="192087"/>
                      <a:pt x="56671" y="192087"/>
                    </a:cubicBezTo>
                    <a:close/>
                    <a:moveTo>
                      <a:pt x="138907" y="0"/>
                    </a:moveTo>
                    <a:cubicBezTo>
                      <a:pt x="183183" y="0"/>
                      <a:pt x="219076" y="35893"/>
                      <a:pt x="219076" y="80169"/>
                    </a:cubicBezTo>
                    <a:cubicBezTo>
                      <a:pt x="219076" y="124445"/>
                      <a:pt x="183183" y="160338"/>
                      <a:pt x="138907" y="160338"/>
                    </a:cubicBezTo>
                    <a:cubicBezTo>
                      <a:pt x="94631" y="160338"/>
                      <a:pt x="58738" y="124445"/>
                      <a:pt x="58738" y="80169"/>
                    </a:cubicBezTo>
                    <a:cubicBezTo>
                      <a:pt x="58738" y="35893"/>
                      <a:pt x="94631" y="0"/>
                      <a:pt x="138907" y="0"/>
                    </a:cubicBezTo>
                    <a:close/>
                  </a:path>
                </a:pathLst>
              </a:custGeom>
              <a:solidFill>
                <a:srgbClr val="1C50A2"/>
              </a:solidFill>
              <a:ln>
                <a:noFill/>
              </a:ln>
            </p:spPr>
            <p:txBody>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grpSp>
        <p:sp>
          <p:nvSpPr>
            <p:cNvPr id="20" name="文本框 22"/>
            <p:cNvSpPr txBox="1"/>
            <p:nvPr/>
          </p:nvSpPr>
          <p:spPr>
            <a:xfrm>
              <a:off x="4925563" y="4750469"/>
              <a:ext cx="1392673" cy="229115"/>
            </a:xfrm>
            <a:prstGeom prst="rect">
              <a:avLst/>
            </a:prstGeom>
            <a:noFill/>
          </p:spPr>
          <p:txBody>
            <a:bodyPr wrap="square" rtlCol="0">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400" b="1" dirty="0">
                  <a:solidFill>
                    <a:schemeClr val="bg1"/>
                  </a:solidFill>
                  <a:latin typeface="Arial" panose="020B0604020202020204"/>
                  <a:cs typeface="微软雅黑" panose="020B0503020204020204" charset="-122"/>
                  <a:sym typeface="Arial" panose="020B0604020202020204" pitchFamily="34" charset="0"/>
                </a:rPr>
                <a:t>学  号</a:t>
              </a:r>
              <a:r>
                <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rPr>
                <a:t>：</a:t>
              </a:r>
              <a:r>
                <a:rPr kumimoji="0" lang="en-US" altLang="zh-CN"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rPr>
                <a:t>2020022143</a:t>
              </a: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gr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16209" y="1573419"/>
            <a:ext cx="3128127" cy="312812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3" name="文本框 9"/>
          <p:cNvSpPr txBox="1"/>
          <p:nvPr/>
        </p:nvSpPr>
        <p:spPr>
          <a:xfrm>
            <a:off x="1223286" y="290670"/>
            <a:ext cx="2798379"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r>
              <a:rPr lang="zh-CN" altLang="en-US" b="1" dirty="0">
                <a:solidFill>
                  <a:srgbClr val="414455"/>
                </a:solidFill>
                <a:latin typeface="微软雅黑" panose="020B0503020204020204" charset="-122"/>
              </a:rPr>
              <a:t>国内外研究现状</a:t>
            </a:r>
            <a:endParaRPr lang="zh-CN" altLang="en-US" b="1" dirty="0">
              <a:solidFill>
                <a:srgbClr val="414455"/>
              </a:solidFill>
              <a:latin typeface="微软雅黑" panose="020B0503020204020204" charset="-122"/>
            </a:endParaRPr>
          </a:p>
        </p:txBody>
      </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15" name="文本框 14"/>
          <p:cNvSpPr txBox="1"/>
          <p:nvPr/>
        </p:nvSpPr>
        <p:spPr>
          <a:xfrm>
            <a:off x="521439" y="1013886"/>
            <a:ext cx="11178329" cy="2306955"/>
          </a:xfrm>
          <a:prstGeom prst="rect">
            <a:avLst/>
          </a:prstGeom>
          <a:noFill/>
          <a:ln w="12700" cmpd="sng">
            <a:solidFill>
              <a:schemeClr val="accent1">
                <a:shade val="50000"/>
              </a:schemeClr>
            </a:solidFill>
            <a:prstDash val="sysDot"/>
          </a:ln>
        </p:spPr>
        <p:txBody>
          <a:bodyPr wrap="square">
            <a:spAutoFit/>
          </a:bodyPr>
          <a:lstStyle/>
          <a:p>
            <a:pPr algn="just">
              <a:lnSpc>
                <a:spcPct val="150000"/>
              </a:lnSpc>
              <a:defRPr/>
            </a:pPr>
            <a:r>
              <a:rPr lang="en-US" altLang="zh-CN" sz="1600" dirty="0">
                <a:latin typeface="+mn-ea"/>
                <a:cs typeface="+mn-ea"/>
                <a:sym typeface="+mn-ea"/>
              </a:rPr>
              <a:t>[2] </a:t>
            </a:r>
            <a:r>
              <a:rPr lang="en-US" altLang="zh-CN" sz="1600" dirty="0" err="1">
                <a:effectLst/>
                <a:latin typeface="+mn-ea"/>
                <a:cs typeface="+mn-ea"/>
                <a:sym typeface="+mn-ea"/>
              </a:rPr>
              <a:t>Jiren</a:t>
            </a:r>
            <a:r>
              <a:rPr lang="en-US" altLang="zh-CN" sz="1600" dirty="0">
                <a:effectLst/>
                <a:latin typeface="+mn-ea"/>
                <a:cs typeface="+mn-ea"/>
                <a:sym typeface="+mn-ea"/>
              </a:rPr>
              <a:t> Zhu, Russell Kaplan, Justin Johnson, and Li Fei-Fei. </a:t>
            </a:r>
            <a:r>
              <a:rPr lang="en-US" altLang="zh-CN" sz="1600" dirty="0" err="1">
                <a:effectLst/>
                <a:latin typeface="+mn-ea"/>
                <a:cs typeface="+mn-ea"/>
                <a:sym typeface="+mn-ea"/>
              </a:rPr>
              <a:t>HiDDeN</a:t>
            </a:r>
            <a:r>
              <a:rPr lang="en-US" altLang="zh-CN" sz="1600" dirty="0">
                <a:effectLst/>
                <a:latin typeface="+mn-ea"/>
                <a:cs typeface="+mn-ea"/>
                <a:sym typeface="+mn-ea"/>
              </a:rPr>
              <a:t>: Hiding Data With Deep Networks. ECCV’2018, volume 11219, pages 682–697, Munich, Germany, September 2018.</a:t>
            </a:r>
            <a:endParaRPr lang="en-US" altLang="zh-CN" sz="1600" dirty="0">
              <a:latin typeface="+mn-ea"/>
              <a:cs typeface="+mn-ea"/>
            </a:endParaRPr>
          </a:p>
          <a:p>
            <a:pPr algn="just">
              <a:lnSpc>
                <a:spcPct val="150000"/>
              </a:lnSpc>
              <a:defRPr/>
            </a:pPr>
            <a:r>
              <a:rPr lang="en-US" altLang="zh-CN" sz="1600" dirty="0">
                <a:latin typeface="+mn-ea"/>
                <a:cs typeface="+mn-ea"/>
              </a:rPr>
              <a:t>[3] Mahdi Ahmadi, Alireza </a:t>
            </a:r>
            <a:r>
              <a:rPr lang="en-US" altLang="zh-CN" sz="1600" dirty="0" err="1">
                <a:latin typeface="+mn-ea"/>
                <a:cs typeface="+mn-ea"/>
              </a:rPr>
              <a:t>Norouzi</a:t>
            </a:r>
            <a:r>
              <a:rPr lang="en-US" altLang="zh-CN" sz="1600" dirty="0">
                <a:latin typeface="+mn-ea"/>
                <a:cs typeface="+mn-ea"/>
              </a:rPr>
              <a:t>, Nader Karimi, </a:t>
            </a:r>
            <a:r>
              <a:rPr lang="en-US" altLang="zh-CN" sz="1600" dirty="0" err="1">
                <a:latin typeface="+mn-ea"/>
                <a:cs typeface="+mn-ea"/>
              </a:rPr>
              <a:t>Shadrokh</a:t>
            </a:r>
            <a:r>
              <a:rPr lang="en-US" altLang="zh-CN" sz="1600" dirty="0">
                <a:latin typeface="+mn-ea"/>
                <a:cs typeface="+mn-ea"/>
              </a:rPr>
              <a:t> </a:t>
            </a:r>
            <a:r>
              <a:rPr lang="en-US" altLang="zh-CN" sz="1600" dirty="0" err="1">
                <a:latin typeface="+mn-ea"/>
                <a:cs typeface="+mn-ea"/>
              </a:rPr>
              <a:t>Samavi</a:t>
            </a:r>
            <a:r>
              <a:rPr lang="en-US" altLang="zh-CN" sz="1600" dirty="0">
                <a:latin typeface="+mn-ea"/>
                <a:cs typeface="+mn-ea"/>
              </a:rPr>
              <a:t>, and Ali </a:t>
            </a:r>
            <a:r>
              <a:rPr lang="en-US" altLang="zh-CN" sz="1600" dirty="0" err="1">
                <a:latin typeface="+mn-ea"/>
                <a:cs typeface="+mn-ea"/>
              </a:rPr>
              <a:t>Emami</a:t>
            </a:r>
            <a:r>
              <a:rPr lang="en-US" altLang="zh-CN" sz="1600" dirty="0">
                <a:latin typeface="+mn-ea"/>
                <a:cs typeface="+mn-ea"/>
              </a:rPr>
              <a:t>. </a:t>
            </a:r>
            <a:r>
              <a:rPr lang="en-US" altLang="zh-CN" sz="1600" dirty="0" err="1">
                <a:latin typeface="+mn-ea"/>
                <a:cs typeface="+mn-ea"/>
              </a:rPr>
              <a:t>Redmark</a:t>
            </a:r>
            <a:r>
              <a:rPr lang="en-US" altLang="zh-CN" sz="1600" dirty="0">
                <a:latin typeface="+mn-ea"/>
                <a:cs typeface="+mn-ea"/>
              </a:rPr>
              <a:t>: Framework for residual diffusion watermarking based on deep networks. Expert Systems with Applications, 146:113157, 2020. </a:t>
            </a:r>
            <a:endParaRPr lang="en-US" altLang="zh-CN" sz="1600" dirty="0">
              <a:latin typeface="+mn-ea"/>
              <a:cs typeface="+mn-ea"/>
            </a:endParaRPr>
          </a:p>
          <a:p>
            <a:pPr algn="just">
              <a:lnSpc>
                <a:spcPct val="150000"/>
              </a:lnSpc>
              <a:buClrTx/>
              <a:buSzTx/>
              <a:buNone/>
              <a:defRPr/>
            </a:pPr>
            <a:r>
              <a:rPr lang="zh-CN" altLang="en-US" sz="1600" b="1" dirty="0">
                <a:latin typeface="+mn-ea"/>
                <a:cs typeface="+mn-ea"/>
              </a:rPr>
              <a:t>总结：文献</a:t>
            </a:r>
            <a:r>
              <a:rPr lang="en-US" altLang="zh-CN" sz="1600" b="1" dirty="0">
                <a:latin typeface="+mn-ea"/>
                <a:cs typeface="+mn-ea"/>
              </a:rPr>
              <a:t>[2]</a:t>
            </a:r>
            <a:r>
              <a:rPr lang="zh-CN" altLang="en-US" sz="1600" b="1" dirty="0">
                <a:latin typeface="+mn-ea"/>
                <a:cs typeface="+mn-ea"/>
              </a:rPr>
              <a:t>与</a:t>
            </a:r>
            <a:r>
              <a:rPr lang="en-US" altLang="zh-CN" sz="1600" b="1" dirty="0">
                <a:effectLst/>
                <a:latin typeface="+mn-ea"/>
                <a:cs typeface="+mn-ea"/>
              </a:rPr>
              <a:t>文献[3]</a:t>
            </a:r>
            <a:r>
              <a:rPr lang="en-US" altLang="zh-CN" sz="1600" b="1" dirty="0">
                <a:effectLst/>
                <a:latin typeface="+mn-ea"/>
                <a:cs typeface="+mn-ea"/>
                <a:sym typeface="+mn-ea"/>
              </a:rPr>
              <a:t>利用神经网络遭受噪声</a:t>
            </a:r>
            <a:r>
              <a:rPr lang="zh-CN" altLang="en-US" sz="1600" b="1" dirty="0">
                <a:effectLst/>
                <a:latin typeface="+mn-ea"/>
                <a:cs typeface="+mn-ea"/>
                <a:sym typeface="+mn-ea"/>
              </a:rPr>
              <a:t>攻击</a:t>
            </a:r>
            <a:r>
              <a:rPr lang="en-US" altLang="zh-CN" sz="1600" b="1" dirty="0">
                <a:effectLst/>
                <a:latin typeface="+mn-ea"/>
                <a:cs typeface="+mn-ea"/>
                <a:sym typeface="+mn-ea"/>
              </a:rPr>
              <a:t>具有较高鲁棒性的特点，</a:t>
            </a:r>
            <a:r>
              <a:rPr lang="zh-CN" altLang="en-US" sz="1600" b="1" dirty="0">
                <a:effectLst/>
                <a:latin typeface="+mn-ea"/>
                <a:cs typeface="+mn-ea"/>
                <a:sym typeface="+mn-ea"/>
              </a:rPr>
              <a:t>通过图像重构任务来嵌入水印，然后</a:t>
            </a:r>
            <a:r>
              <a:rPr lang="en-US" altLang="zh-CN" sz="1600" b="1" dirty="0">
                <a:effectLst/>
                <a:latin typeface="+mn-ea"/>
                <a:cs typeface="+mn-ea"/>
                <a:sym typeface="+mn-ea"/>
              </a:rPr>
              <a:t>在训练过程中加入特定的噪声</a:t>
            </a:r>
            <a:r>
              <a:rPr lang="zh-CN" altLang="en-US" sz="1600" b="1" dirty="0">
                <a:effectLst/>
                <a:latin typeface="+mn-ea"/>
                <a:cs typeface="+mn-ea"/>
                <a:sym typeface="+mn-ea"/>
              </a:rPr>
              <a:t>，从</a:t>
            </a:r>
            <a:r>
              <a:rPr lang="en-US" altLang="zh-CN" sz="1600" b="1" dirty="0">
                <a:effectLst/>
                <a:latin typeface="+mn-ea"/>
                <a:cs typeface="+mn-ea"/>
                <a:sym typeface="+mn-ea"/>
              </a:rPr>
              <a:t>噪声图</a:t>
            </a:r>
            <a:r>
              <a:rPr lang="zh-CN" altLang="en-US" sz="1600" b="1" dirty="0">
                <a:effectLst/>
                <a:latin typeface="+mn-ea"/>
                <a:cs typeface="+mn-ea"/>
                <a:sym typeface="+mn-ea"/>
              </a:rPr>
              <a:t>中学习水印的分布</a:t>
            </a:r>
            <a:r>
              <a:rPr lang="en-US" altLang="zh-CN" sz="1600" b="1" dirty="0">
                <a:effectLst/>
                <a:latin typeface="+mn-ea"/>
                <a:cs typeface="+mn-ea"/>
                <a:sym typeface="+mn-ea"/>
              </a:rPr>
              <a:t>，</a:t>
            </a:r>
            <a:r>
              <a:rPr lang="zh-CN" altLang="en-US" sz="1600" b="1" dirty="0">
                <a:effectLst/>
                <a:latin typeface="+mn-ea"/>
                <a:cs typeface="+mn-ea"/>
                <a:sym typeface="+mn-ea"/>
              </a:rPr>
              <a:t>从而</a:t>
            </a:r>
            <a:r>
              <a:rPr lang="en-US" altLang="zh-CN" sz="1600" b="1" dirty="0">
                <a:effectLst/>
                <a:latin typeface="+mn-ea"/>
                <a:cs typeface="+mn-ea"/>
                <a:sym typeface="+mn-ea"/>
              </a:rPr>
              <a:t>提取鲁棒的水印</a:t>
            </a:r>
            <a:r>
              <a:rPr lang="zh-CN" altLang="en-US" sz="1600" b="1" dirty="0">
                <a:effectLst/>
                <a:latin typeface="+mn-ea"/>
                <a:cs typeface="+mn-ea"/>
                <a:sym typeface="+mn-ea"/>
              </a:rPr>
              <a:t>信息</a:t>
            </a:r>
            <a:r>
              <a:rPr lang="en-US" altLang="zh-CN" sz="1600" b="1" dirty="0">
                <a:effectLst/>
                <a:latin typeface="+mn-ea"/>
                <a:cs typeface="+mn-ea"/>
                <a:sym typeface="+mn-ea"/>
              </a:rPr>
              <a:t>。</a:t>
            </a:r>
            <a:endParaRPr lang="en-US" altLang="zh-CN" sz="1600" b="1" dirty="0">
              <a:effectLst/>
              <a:latin typeface="+mn-ea"/>
              <a:cs typeface="+mn-ea"/>
            </a:endParaRPr>
          </a:p>
        </p:txBody>
      </p:sp>
      <p:sp>
        <p:nvSpPr>
          <p:cNvPr id="7" name="文本框 6"/>
          <p:cNvSpPr txBox="1"/>
          <p:nvPr/>
        </p:nvSpPr>
        <p:spPr>
          <a:xfrm>
            <a:off x="535940" y="3782060"/>
            <a:ext cx="11163935" cy="2306955"/>
          </a:xfrm>
          <a:prstGeom prst="rect">
            <a:avLst/>
          </a:prstGeom>
          <a:noFill/>
          <a:ln w="12700" cmpd="sng">
            <a:solidFill>
              <a:schemeClr val="accent1">
                <a:shade val="50000"/>
              </a:schemeClr>
            </a:solidFill>
            <a:prstDash val="sysDot"/>
          </a:ln>
        </p:spPr>
        <p:txBody>
          <a:bodyPr wrap="square">
            <a:spAutoFit/>
          </a:bodyPr>
          <a:lstStyle/>
          <a:p>
            <a:pPr algn="just">
              <a:lnSpc>
                <a:spcPct val="150000"/>
              </a:lnSpc>
              <a:buClrTx/>
              <a:buSzTx/>
              <a:buNone/>
              <a:defRPr/>
            </a:pPr>
            <a:r>
              <a:rPr lang="en-US" altLang="zh-CN" sz="1600" dirty="0">
                <a:effectLst/>
                <a:latin typeface="+mn-ea"/>
                <a:cs typeface="+mn-ea"/>
                <a:sym typeface="+mn-ea"/>
              </a:rPr>
              <a:t>[4] Anctil-Robitaille B, Desrosiers C, Lombaert H. Manifold-aware CycleGAN for high-resolution structural-to-dti synthesis[C]//Computational Diffusion MRI: International MICCAI Workshop, Lima, Peru, October 2020. Cham: Springer International Publishing, 2021: 213-224.</a:t>
            </a:r>
            <a:endParaRPr lang="en-US" altLang="zh-CN" sz="1600" dirty="0">
              <a:effectLst/>
              <a:latin typeface="+mn-ea"/>
              <a:cs typeface="+mn-ea"/>
              <a:sym typeface="+mn-ea"/>
            </a:endParaRPr>
          </a:p>
          <a:p>
            <a:pPr algn="just">
              <a:lnSpc>
                <a:spcPct val="150000"/>
              </a:lnSpc>
              <a:buClrTx/>
              <a:buSzTx/>
              <a:buNone/>
              <a:defRPr/>
            </a:pPr>
            <a:r>
              <a:rPr lang="en-US" altLang="zh-CN" sz="1600" dirty="0">
                <a:effectLst/>
                <a:latin typeface="+mn-ea"/>
                <a:cs typeface="+mn-ea"/>
              </a:rPr>
              <a:t>[5] Li H, Liang Z, Zhang C, Liu R, Li J, Zhang W, Liang D, Shen B, Zhang X, Ge Y. SuperDTI: Ultrafast DTI and fiber tractography with deep learning[J]. Magnetic resonance in medicine, 2021, 86(6): 3334-3347.</a:t>
            </a:r>
            <a:endParaRPr lang="en-US" altLang="zh-CN" sz="1600" dirty="0">
              <a:effectLst/>
              <a:latin typeface="+mn-ea"/>
              <a:cs typeface="+mn-ea"/>
            </a:endParaRPr>
          </a:p>
          <a:p>
            <a:pPr algn="just">
              <a:lnSpc>
                <a:spcPct val="150000"/>
              </a:lnSpc>
              <a:buClrTx/>
              <a:buSzTx/>
              <a:buNone/>
              <a:defRPr/>
            </a:pPr>
            <a:r>
              <a:rPr lang="zh-CN" altLang="en-US" sz="1600" b="1" dirty="0">
                <a:effectLst/>
                <a:latin typeface="+mn-ea"/>
                <a:cs typeface="+mn-ea"/>
              </a:rPr>
              <a:t>总结：文献</a:t>
            </a:r>
            <a:r>
              <a:rPr lang="en-US" altLang="zh-CN" sz="1600" b="1" dirty="0">
                <a:effectLst/>
                <a:latin typeface="+mn-ea"/>
                <a:cs typeface="+mn-ea"/>
              </a:rPr>
              <a:t>[4]</a:t>
            </a:r>
            <a:r>
              <a:rPr lang="zh-CN" altLang="en-US" sz="1600" b="1" dirty="0">
                <a:effectLst/>
                <a:latin typeface="+mn-ea"/>
                <a:cs typeface="+mn-ea"/>
              </a:rPr>
              <a:t>与文献</a:t>
            </a:r>
            <a:r>
              <a:rPr lang="en-US" altLang="zh-CN" sz="1600" b="1" dirty="0">
                <a:effectLst/>
                <a:latin typeface="+mn-ea"/>
                <a:cs typeface="+mn-ea"/>
              </a:rPr>
              <a:t>[5]</a:t>
            </a:r>
            <a:r>
              <a:rPr lang="zh-CN" altLang="en-US" sz="1600" b="1" dirty="0">
                <a:effectLst/>
                <a:latin typeface="+mn-ea"/>
                <a:cs typeface="+mn-ea"/>
              </a:rPr>
              <a:t>利用深度学习实现</a:t>
            </a:r>
            <a:r>
              <a:rPr lang="en-US" altLang="zh-CN" sz="1600" b="1" dirty="0">
                <a:effectLst/>
                <a:latin typeface="+mn-ea"/>
                <a:cs typeface="+mn-ea"/>
              </a:rPr>
              <a:t>DTI</a:t>
            </a:r>
            <a:r>
              <a:rPr lang="zh-CN" altLang="en-US" sz="1600" b="1" dirty="0">
                <a:effectLst/>
                <a:latin typeface="+mn-ea"/>
                <a:cs typeface="+mn-ea"/>
              </a:rPr>
              <a:t>图像的重构，从而为水印</a:t>
            </a:r>
            <a:r>
              <a:rPr lang="en-US" altLang="zh-CN" sz="1600" b="1" dirty="0">
                <a:effectLst/>
                <a:latin typeface="+mn-ea"/>
                <a:cs typeface="+mn-ea"/>
              </a:rPr>
              <a:t>DTI</a:t>
            </a:r>
            <a:r>
              <a:rPr lang="zh-CN" altLang="en-US" sz="1600" b="1" dirty="0">
                <a:effectLst/>
                <a:latin typeface="+mn-ea"/>
                <a:cs typeface="+mn-ea"/>
              </a:rPr>
              <a:t>图像提供了是否具有医学图像价值的衡量标准。</a:t>
            </a:r>
            <a:endParaRPr lang="zh-CN" altLang="en-US" sz="1600" b="1" dirty="0">
              <a:effectLst/>
              <a:latin typeface="+mn-ea"/>
              <a:cs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385225" y="2350366"/>
            <a:ext cx="1006866" cy="875434"/>
          </a:xfrm>
          <a:prstGeom prst="rect">
            <a:avLst/>
          </a:prstGeom>
          <a:noFill/>
          <a:ln w="117475">
            <a:noFill/>
          </a:ln>
        </p:spPr>
        <p:txBody>
          <a:bodyPr wrap="none" rtlCol="0">
            <a:prstTxWarp prst="textPlain">
              <a:avLst/>
            </a:prstTxWarp>
            <a:spAutoFit/>
          </a:bodyPr>
          <a:lstStyle/>
          <a:p>
            <a:r>
              <a:rPr lang="en-US" altLang="zh-CN" spc="100" dirty="0">
                <a:solidFill>
                  <a:srgbClr val="11B2AE"/>
                </a:solidFill>
                <a:latin typeface="Impact" panose="020B0806030902050204" pitchFamily="34" charset="0"/>
                <a:cs typeface="Arial" panose="020B0604020202020204" pitchFamily="34" charset="0"/>
              </a:rPr>
              <a:t>/03</a:t>
            </a:r>
            <a:endParaRPr lang="zh-CN" altLang="en-US" spc="100" dirty="0">
              <a:solidFill>
                <a:srgbClr val="11B2AE"/>
              </a:solidFill>
              <a:latin typeface="Impact" panose="020B0806030902050204" pitchFamily="34" charset="0"/>
              <a:cs typeface="Arial" panose="020B0604020202020204" pitchFamily="34" charset="0"/>
            </a:endParaRPr>
          </a:p>
        </p:txBody>
      </p:sp>
      <p:sp>
        <p:nvSpPr>
          <p:cNvPr id="8" name="任意多边形: 形状 62"/>
          <p:cNvSpPr/>
          <p:nvPr>
            <p:custDataLst>
              <p:tags r:id="rId1"/>
            </p:custDataLst>
          </p:nvPr>
        </p:nvSpPr>
        <p:spPr bwMode="auto">
          <a:xfrm flipH="1" flipV="1">
            <a:off x="7191940" y="0"/>
            <a:ext cx="5001648" cy="6866164"/>
          </a:xfrm>
          <a:custGeom>
            <a:avLst/>
            <a:gdLst>
              <a:gd name="connsiteX0" fmla="*/ 209400 w 5001648"/>
              <a:gd name="connsiteY0" fmla="*/ 6866164 h 6866164"/>
              <a:gd name="connsiteX1" fmla="*/ 0 w 5001648"/>
              <a:gd name="connsiteY1" fmla="*/ 6866164 h 6866164"/>
              <a:gd name="connsiteX2" fmla="*/ 0 w 5001648"/>
              <a:gd name="connsiteY2" fmla="*/ 0 h 6866164"/>
              <a:gd name="connsiteX3" fmla="*/ 5001648 w 5001648"/>
              <a:gd name="connsiteY3" fmla="*/ 0 h 6866164"/>
              <a:gd name="connsiteX4" fmla="*/ 264212 w 5001648"/>
              <a:gd name="connsiteY4" fmla="*/ 6835400 h 68661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1648" h="6866164">
                <a:moveTo>
                  <a:pt x="209400" y="6866164"/>
                </a:moveTo>
                <a:lnTo>
                  <a:pt x="0" y="6866164"/>
                </a:lnTo>
                <a:lnTo>
                  <a:pt x="0" y="0"/>
                </a:lnTo>
                <a:lnTo>
                  <a:pt x="5001648" y="0"/>
                </a:lnTo>
                <a:lnTo>
                  <a:pt x="264212" y="6835400"/>
                </a:lnTo>
                <a:close/>
              </a:path>
            </a:pathLst>
          </a:custGeom>
          <a:solidFill>
            <a:srgbClr val="11B2AE"/>
          </a:solidFill>
          <a:ln>
            <a:noFill/>
          </a:ln>
        </p:spPr>
        <p:txBody>
          <a:bodyPr vert="horz" wrap="square" lIns="91440" tIns="45720" rIns="91440" bIns="45720" numCol="1" anchor="t" anchorCtr="0" compatLnSpc="1">
            <a:noAutofit/>
          </a:bodyPr>
          <a:lstStyle/>
          <a:p>
            <a:endParaRPr lang="zh-CN" altLang="en-US"/>
          </a:p>
        </p:txBody>
      </p:sp>
      <p:grpSp>
        <p:nvGrpSpPr>
          <p:cNvPr id="39" name="组合 38"/>
          <p:cNvGrpSpPr/>
          <p:nvPr/>
        </p:nvGrpSpPr>
        <p:grpSpPr>
          <a:xfrm rot="9245091">
            <a:off x="8109430" y="1873484"/>
            <a:ext cx="4208973" cy="3385298"/>
            <a:chOff x="6579549" y="561975"/>
            <a:chExt cx="5435599" cy="4371879"/>
          </a:xfrm>
        </p:grpSpPr>
        <p:sp>
          <p:nvSpPr>
            <p:cNvPr id="40" name="Freeform 9"/>
            <p:cNvSpPr/>
            <p:nvPr/>
          </p:nvSpPr>
          <p:spPr bwMode="auto">
            <a:xfrm>
              <a:off x="6579549" y="561975"/>
              <a:ext cx="5435599" cy="4371879"/>
            </a:xfrm>
            <a:custGeom>
              <a:avLst/>
              <a:gdLst>
                <a:gd name="T0" fmla="*/ 1554 w 2942"/>
                <a:gd name="T1" fmla="*/ 0 h 2370"/>
                <a:gd name="T2" fmla="*/ 0 w 2942"/>
                <a:gd name="T3" fmla="*/ 1554 h 2370"/>
                <a:gd name="T4" fmla="*/ 231 w 2942"/>
                <a:gd name="T5" fmla="*/ 2370 h 2370"/>
                <a:gd name="T6" fmla="*/ 2942 w 2942"/>
                <a:gd name="T7" fmla="*/ 854 h 2370"/>
                <a:gd name="T8" fmla="*/ 1554 w 2942"/>
                <a:gd name="T9" fmla="*/ 0 h 2370"/>
              </a:gdLst>
              <a:ahLst/>
              <a:cxnLst>
                <a:cxn ang="0">
                  <a:pos x="T0" y="T1"/>
                </a:cxn>
                <a:cxn ang="0">
                  <a:pos x="T2" y="T3"/>
                </a:cxn>
                <a:cxn ang="0">
                  <a:pos x="T4" y="T5"/>
                </a:cxn>
                <a:cxn ang="0">
                  <a:pos x="T6" y="T7"/>
                </a:cxn>
                <a:cxn ang="0">
                  <a:pos x="T8" y="T9"/>
                </a:cxn>
              </a:cxnLst>
              <a:rect l="0" t="0" r="r" b="b"/>
              <a:pathLst>
                <a:path w="2942" h="2370">
                  <a:moveTo>
                    <a:pt x="1554" y="0"/>
                  </a:moveTo>
                  <a:cubicBezTo>
                    <a:pt x="696" y="0"/>
                    <a:pt x="0" y="696"/>
                    <a:pt x="0" y="1554"/>
                  </a:cubicBezTo>
                  <a:cubicBezTo>
                    <a:pt x="0" y="1853"/>
                    <a:pt x="85" y="2133"/>
                    <a:pt x="231" y="2370"/>
                  </a:cubicBezTo>
                  <a:cubicBezTo>
                    <a:pt x="2942" y="854"/>
                    <a:pt x="2942" y="854"/>
                    <a:pt x="2942" y="854"/>
                  </a:cubicBezTo>
                  <a:cubicBezTo>
                    <a:pt x="2686" y="347"/>
                    <a:pt x="2161" y="0"/>
                    <a:pt x="1554" y="0"/>
                  </a:cubicBezTo>
                  <a:close/>
                </a:path>
              </a:pathLst>
            </a:custGeom>
            <a:solidFill>
              <a:srgbClr val="1C50A2"/>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sp>
          <p:nvSpPr>
            <p:cNvPr id="41" name="Freeform 10"/>
            <p:cNvSpPr/>
            <p:nvPr/>
          </p:nvSpPr>
          <p:spPr bwMode="auto">
            <a:xfrm>
              <a:off x="7266012" y="1247245"/>
              <a:ext cx="4151017" cy="3353526"/>
            </a:xfrm>
            <a:custGeom>
              <a:avLst/>
              <a:gdLst>
                <a:gd name="T0" fmla="*/ 1183 w 2247"/>
                <a:gd name="T1" fmla="*/ 0 h 1818"/>
                <a:gd name="T2" fmla="*/ 0 w 2247"/>
                <a:gd name="T3" fmla="*/ 1183 h 1818"/>
                <a:gd name="T4" fmla="*/ 184 w 2247"/>
                <a:gd name="T5" fmla="*/ 1818 h 1818"/>
                <a:gd name="T6" fmla="*/ 2247 w 2247"/>
                <a:gd name="T7" fmla="*/ 664 h 1818"/>
                <a:gd name="T8" fmla="*/ 1183 w 2247"/>
                <a:gd name="T9" fmla="*/ 0 h 1818"/>
              </a:gdLst>
              <a:ahLst/>
              <a:cxnLst>
                <a:cxn ang="0">
                  <a:pos x="T0" y="T1"/>
                </a:cxn>
                <a:cxn ang="0">
                  <a:pos x="T2" y="T3"/>
                </a:cxn>
                <a:cxn ang="0">
                  <a:pos x="T4" y="T5"/>
                </a:cxn>
                <a:cxn ang="0">
                  <a:pos x="T6" y="T7"/>
                </a:cxn>
                <a:cxn ang="0">
                  <a:pos x="T8" y="T9"/>
                </a:cxn>
              </a:cxnLst>
              <a:rect l="0" t="0" r="r" b="b"/>
              <a:pathLst>
                <a:path w="2247" h="1818">
                  <a:moveTo>
                    <a:pt x="1183" y="0"/>
                  </a:moveTo>
                  <a:cubicBezTo>
                    <a:pt x="530" y="0"/>
                    <a:pt x="0" y="530"/>
                    <a:pt x="0" y="1183"/>
                  </a:cubicBezTo>
                  <a:cubicBezTo>
                    <a:pt x="0" y="1417"/>
                    <a:pt x="68" y="1634"/>
                    <a:pt x="184" y="1818"/>
                  </a:cubicBezTo>
                  <a:cubicBezTo>
                    <a:pt x="2247" y="664"/>
                    <a:pt x="2247" y="664"/>
                    <a:pt x="2247" y="664"/>
                  </a:cubicBezTo>
                  <a:cubicBezTo>
                    <a:pt x="2055" y="271"/>
                    <a:pt x="1651" y="0"/>
                    <a:pt x="1183" y="0"/>
                  </a:cubicBezTo>
                  <a:close/>
                </a:path>
              </a:pathLst>
            </a:custGeom>
            <a:solidFill>
              <a:schemeClr val="bg1">
                <a:lumMod val="9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grpSp>
      <p:sp>
        <p:nvSpPr>
          <p:cNvPr id="43" name="îsľïḑê"/>
          <p:cNvSpPr txBox="1"/>
          <p:nvPr/>
        </p:nvSpPr>
        <p:spPr bwMode="auto">
          <a:xfrm>
            <a:off x="2290463" y="3794277"/>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defRPr/>
            </a:pPr>
            <a:r>
              <a:rPr lang="zh-CN" altLang="en-US" sz="4400" b="1" kern="0" dirty="0">
                <a:solidFill>
                  <a:srgbClr val="1C50A2"/>
                </a:solidFill>
                <a:latin typeface="+mj-ea"/>
                <a:ea typeface="+mj-ea"/>
              </a:rPr>
              <a:t>研究内容</a:t>
            </a:r>
            <a:endParaRPr lang="zh-CN" altLang="en-US" sz="4400" b="1" kern="0" dirty="0">
              <a:solidFill>
                <a:srgbClr val="1C50A2"/>
              </a:solidFill>
              <a:latin typeface="+mj-ea"/>
              <a:ea typeface="+mj-ea"/>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16209" y="1573419"/>
            <a:ext cx="3128127" cy="312812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3" name="文本框 9"/>
          <p:cNvSpPr txBox="1"/>
          <p:nvPr/>
        </p:nvSpPr>
        <p:spPr>
          <a:xfrm>
            <a:off x="1223286" y="290670"/>
            <a:ext cx="2798379"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r>
              <a:rPr lang="zh-CN" altLang="en-US" b="1" dirty="0">
                <a:solidFill>
                  <a:srgbClr val="414455"/>
                </a:solidFill>
                <a:latin typeface="微软雅黑" panose="020B0503020204020204" charset="-122"/>
              </a:rPr>
              <a:t>研究内容</a:t>
            </a:r>
            <a:endParaRPr lang="zh-CN" altLang="en-US" b="1" dirty="0">
              <a:solidFill>
                <a:srgbClr val="414455"/>
              </a:solidFill>
              <a:latin typeface="微软雅黑" panose="020B0503020204020204" charset="-122"/>
            </a:endParaRPr>
          </a:p>
        </p:txBody>
      </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2" name="矩形 1"/>
          <p:cNvSpPr/>
          <p:nvPr/>
        </p:nvSpPr>
        <p:spPr>
          <a:xfrm>
            <a:off x="4801870" y="5313045"/>
            <a:ext cx="3223260" cy="922020"/>
          </a:xfrm>
          <a:prstGeom prst="rect">
            <a:avLst/>
          </a:prstGeom>
          <a:solidFill>
            <a:schemeClr val="bg1"/>
          </a:solidFill>
          <a:ln w="19050">
            <a:solidFill>
              <a:schemeClr val="bg1">
                <a:lumMod val="65000"/>
              </a:schemeClr>
            </a:solidFill>
            <a:prstDash val="solid"/>
          </a:ln>
          <a:effectLst>
            <a:outerShdw blurRad="63500" sx="102000" sy="102000" algn="ctr" rotWithShape="0">
              <a:prstClr val="black">
                <a:alpha val="40000"/>
              </a:prstClr>
            </a:outerShdw>
          </a:effectLst>
        </p:spPr>
        <p:txBody>
          <a:bodyPr wrap="square">
            <a:spAutoFit/>
          </a:bodyPr>
          <a:lstStyle/>
          <a:p>
            <a:pPr algn="just">
              <a:lnSpc>
                <a:spcPct val="150000"/>
              </a:lnSpc>
            </a:pPr>
            <a:r>
              <a:rPr lang="zh-CN" altLang="en-US" spc="100" dirty="0">
                <a:latin typeface="微软雅黑" panose="020B0503020204020204" charset="-122"/>
                <a:ea typeface="微软雅黑" panose="020B0503020204020204" charset="-122"/>
              </a:rPr>
              <a:t>基于张量的DTI鲁棒盲水印算法</a:t>
            </a:r>
            <a:endParaRPr lang="zh-CN" altLang="en-US" spc="100" dirty="0">
              <a:latin typeface="微软雅黑" panose="020B0503020204020204" charset="-122"/>
              <a:ea typeface="微软雅黑" panose="020B0503020204020204" charset="-122"/>
            </a:endParaRPr>
          </a:p>
        </p:txBody>
      </p:sp>
      <p:sp>
        <p:nvSpPr>
          <p:cNvPr id="4" name="矩形 3"/>
          <p:cNvSpPr/>
          <p:nvPr/>
        </p:nvSpPr>
        <p:spPr>
          <a:xfrm>
            <a:off x="1584960" y="5313045"/>
            <a:ext cx="3033395" cy="922020"/>
          </a:xfrm>
          <a:prstGeom prst="rect">
            <a:avLst/>
          </a:prstGeom>
          <a:solidFill>
            <a:schemeClr val="bg1"/>
          </a:solidFill>
          <a:ln w="19050">
            <a:solidFill>
              <a:schemeClr val="bg1">
                <a:lumMod val="65000"/>
              </a:schemeClr>
            </a:solidFill>
          </a:ln>
          <a:effectLst>
            <a:outerShdw blurRad="63500" sx="102000" sy="102000" algn="ctr" rotWithShape="0">
              <a:prstClr val="black">
                <a:alpha val="40000"/>
              </a:prstClr>
            </a:outerShdw>
          </a:effectLst>
        </p:spPr>
        <p:txBody>
          <a:bodyPr wrap="square">
            <a:spAutoFit/>
          </a:bodyPr>
          <a:lstStyle/>
          <a:p>
            <a:pPr algn="just">
              <a:lnSpc>
                <a:spcPct val="150000"/>
              </a:lnSpc>
            </a:pPr>
            <a:r>
              <a:rPr spc="100" dirty="0">
                <a:latin typeface="微软雅黑" panose="020B0503020204020204" charset="-122"/>
                <a:ea typeface="微软雅黑" panose="020B0503020204020204" charset="-122"/>
              </a:rPr>
              <a:t>双域的DWI图像鲁棒盲水印算法</a:t>
            </a:r>
            <a:endParaRPr spc="100" dirty="0">
              <a:latin typeface="微软雅黑" panose="020B0503020204020204" charset="-122"/>
              <a:ea typeface="微软雅黑" panose="020B0503020204020204" charset="-122"/>
            </a:endParaRPr>
          </a:p>
        </p:txBody>
      </p:sp>
      <p:sp>
        <p:nvSpPr>
          <p:cNvPr id="5" name="矩形 4"/>
          <p:cNvSpPr/>
          <p:nvPr/>
        </p:nvSpPr>
        <p:spPr>
          <a:xfrm>
            <a:off x="1584960" y="1564005"/>
            <a:ext cx="6439535" cy="922020"/>
          </a:xfrm>
          <a:prstGeom prst="rect">
            <a:avLst/>
          </a:prstGeom>
          <a:solidFill>
            <a:schemeClr val="bg1"/>
          </a:solidFill>
          <a:ln w="19050">
            <a:solidFill>
              <a:schemeClr val="bg1"/>
            </a:solidFill>
          </a:ln>
          <a:effectLst>
            <a:outerShdw blurRad="63500" sx="102000" sy="102000" algn="ctr" rotWithShape="0">
              <a:prstClr val="black">
                <a:alpha val="40000"/>
              </a:prstClr>
            </a:outerShdw>
          </a:effectLst>
        </p:spPr>
        <p:txBody>
          <a:bodyPr wrap="square">
            <a:spAutoFit/>
          </a:bodyPr>
          <a:lstStyle/>
          <a:p>
            <a:pPr>
              <a:lnSpc>
                <a:spcPct val="150000"/>
              </a:lnSpc>
              <a:spcBef>
                <a:spcPts val="1200"/>
              </a:spcBef>
              <a:spcAft>
                <a:spcPts val="1200"/>
              </a:spcAft>
            </a:pPr>
            <a:r>
              <a:rPr lang="zh-CN" altLang="en-US" spc="100" dirty="0">
                <a:latin typeface="微软雅黑" panose="020B0503020204020204" charset="-122"/>
                <a:ea typeface="微软雅黑" panose="020B0503020204020204" charset="-122"/>
              </a:rPr>
              <a:t>现有的深度鲁棒水印算法生成的含水印图像无法达到</a:t>
            </a:r>
            <a:r>
              <a:rPr lang="en-US" altLang="zh-CN" spc="100" dirty="0">
                <a:latin typeface="微软雅黑" panose="020B0503020204020204" charset="-122"/>
                <a:ea typeface="微软雅黑" panose="020B0503020204020204" charset="-122"/>
              </a:rPr>
              <a:t>dMRI</a:t>
            </a:r>
            <a:r>
              <a:rPr lang="zh-CN" altLang="en-US" spc="100" dirty="0">
                <a:latin typeface="微软雅黑" panose="020B0503020204020204" charset="-122"/>
                <a:ea typeface="微软雅黑" panose="020B0503020204020204" charset="-122"/>
              </a:rPr>
              <a:t>图像的可视质量要求</a:t>
            </a:r>
            <a:endParaRPr lang="zh-CN" altLang="en-US" spc="100" dirty="0">
              <a:latin typeface="微软雅黑" panose="020B0503020204020204" charset="-122"/>
              <a:ea typeface="微软雅黑" panose="020B0503020204020204" charset="-122"/>
            </a:endParaRPr>
          </a:p>
        </p:txBody>
      </p:sp>
      <p:sp>
        <p:nvSpPr>
          <p:cNvPr id="6" name="矩形 5"/>
          <p:cNvSpPr/>
          <p:nvPr/>
        </p:nvSpPr>
        <p:spPr>
          <a:xfrm>
            <a:off x="1584960" y="3503295"/>
            <a:ext cx="6439535" cy="922020"/>
          </a:xfrm>
          <a:prstGeom prst="rect">
            <a:avLst/>
          </a:prstGeom>
          <a:solidFill>
            <a:schemeClr val="bg1"/>
          </a:solidFill>
          <a:ln w="19050">
            <a:solidFill>
              <a:schemeClr val="bg1">
                <a:lumMod val="75000"/>
              </a:schemeClr>
            </a:solidFill>
          </a:ln>
          <a:effectLst>
            <a:outerShdw blurRad="63500" sx="102000" sy="102000" algn="ctr" rotWithShape="0">
              <a:prstClr val="black">
                <a:alpha val="40000"/>
              </a:prstClr>
            </a:outerShdw>
          </a:effectLst>
        </p:spPr>
        <p:txBody>
          <a:bodyPr wrap="square">
            <a:spAutoFit/>
          </a:bodyPr>
          <a:lstStyle/>
          <a:p>
            <a:pPr>
              <a:lnSpc>
                <a:spcPct val="150000"/>
              </a:lnSpc>
              <a:spcBef>
                <a:spcPts val="1200"/>
              </a:spcBef>
              <a:spcAft>
                <a:spcPts val="1200"/>
              </a:spcAft>
            </a:pPr>
            <a:r>
              <a:rPr lang="zh-CN" altLang="en-US" spc="100" dirty="0">
                <a:latin typeface="微软雅黑" panose="020B0503020204020204" charset="-122"/>
                <a:ea typeface="微软雅黑" panose="020B0503020204020204" charset="-122"/>
              </a:rPr>
              <a:t>根据</a:t>
            </a:r>
            <a:r>
              <a:rPr lang="en-US" altLang="zh-CN" spc="100" dirty="0">
                <a:latin typeface="微软雅黑" panose="020B0503020204020204" charset="-122"/>
                <a:ea typeface="微软雅黑" panose="020B0503020204020204" charset="-122"/>
                <a:sym typeface="+mn-ea"/>
              </a:rPr>
              <a:t>dMRI</a:t>
            </a:r>
            <a:r>
              <a:rPr lang="zh-CN" altLang="en-US" spc="100" dirty="0">
                <a:latin typeface="微软雅黑" panose="020B0503020204020204" charset="-122"/>
                <a:ea typeface="微软雅黑" panose="020B0503020204020204" charset="-122"/>
              </a:rPr>
              <a:t>图像的特点有针对性地设计深度鲁棒水印框架，使水印鲁棒性与图像可视质量达到要求</a:t>
            </a:r>
            <a:endParaRPr lang="zh-CN" altLang="en-US" spc="100" dirty="0">
              <a:latin typeface="微软雅黑" panose="020B0503020204020204" charset="-122"/>
              <a:ea typeface="微软雅黑" panose="020B0503020204020204" charset="-122"/>
            </a:endParaRPr>
          </a:p>
        </p:txBody>
      </p:sp>
      <p:sp>
        <p:nvSpPr>
          <p:cNvPr id="11" name="下箭头 10"/>
          <p:cNvSpPr/>
          <p:nvPr/>
        </p:nvSpPr>
        <p:spPr>
          <a:xfrm>
            <a:off x="4610735" y="4533900"/>
            <a:ext cx="234950" cy="440055"/>
          </a:xfrm>
          <a:prstGeom prst="downArrow">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1775051" y="4904722"/>
            <a:ext cx="2566175" cy="368300"/>
          </a:xfrm>
          <a:prstGeom prst="rect">
            <a:avLst/>
          </a:prstGeom>
          <a:noFill/>
        </p:spPr>
        <p:txBody>
          <a:bodyPr wrap="square" rtlCol="0">
            <a:spAutoFit/>
          </a:bodyPr>
          <a:lstStyle/>
          <a:p>
            <a:pPr algn="ctr"/>
            <a:r>
              <a:rPr lang="zh-CN" altLang="en-US" b="1" dirty="0">
                <a:latin typeface="+mj-ea"/>
                <a:ea typeface="+mj-ea"/>
                <a:cs typeface="+mj-ea"/>
              </a:rPr>
              <a:t>研究内容</a:t>
            </a:r>
            <a:r>
              <a:rPr lang="en-US" altLang="zh-CN" b="1" dirty="0">
                <a:latin typeface="+mj-ea"/>
                <a:ea typeface="+mj-ea"/>
                <a:cs typeface="+mj-ea"/>
              </a:rPr>
              <a:t>1</a:t>
            </a:r>
            <a:endParaRPr lang="en-US" altLang="zh-CN" b="1" dirty="0">
              <a:latin typeface="+mj-ea"/>
              <a:ea typeface="+mj-ea"/>
              <a:cs typeface="+mj-ea"/>
            </a:endParaRPr>
          </a:p>
        </p:txBody>
      </p:sp>
      <p:sp>
        <p:nvSpPr>
          <p:cNvPr id="13" name="文本框 12"/>
          <p:cNvSpPr txBox="1"/>
          <p:nvPr/>
        </p:nvSpPr>
        <p:spPr>
          <a:xfrm>
            <a:off x="4904025" y="4919327"/>
            <a:ext cx="3223156" cy="368300"/>
          </a:xfrm>
          <a:prstGeom prst="rect">
            <a:avLst/>
          </a:prstGeom>
          <a:noFill/>
        </p:spPr>
        <p:txBody>
          <a:bodyPr wrap="square" rtlCol="0">
            <a:spAutoFit/>
          </a:bodyPr>
          <a:lstStyle/>
          <a:p>
            <a:pPr algn="ctr"/>
            <a:r>
              <a:rPr lang="zh-CN" altLang="en-US" b="1" dirty="0">
                <a:latin typeface="+mj-ea"/>
                <a:ea typeface="+mj-ea"/>
                <a:cs typeface="+mj-ea"/>
              </a:rPr>
              <a:t>研究内容</a:t>
            </a:r>
            <a:r>
              <a:rPr lang="en-US" altLang="zh-CN" b="1" dirty="0">
                <a:latin typeface="+mj-ea"/>
                <a:ea typeface="+mj-ea"/>
                <a:cs typeface="+mj-ea"/>
              </a:rPr>
              <a:t>2</a:t>
            </a:r>
            <a:endParaRPr lang="en-US" altLang="zh-CN" b="1" dirty="0">
              <a:latin typeface="+mj-ea"/>
              <a:ea typeface="+mj-ea"/>
              <a:cs typeface="+mj-ea"/>
            </a:endParaRPr>
          </a:p>
        </p:txBody>
      </p:sp>
      <p:sp>
        <p:nvSpPr>
          <p:cNvPr id="14" name="文本框 13"/>
          <p:cNvSpPr txBox="1"/>
          <p:nvPr/>
        </p:nvSpPr>
        <p:spPr>
          <a:xfrm>
            <a:off x="2317686" y="1097606"/>
            <a:ext cx="4787327" cy="368300"/>
          </a:xfrm>
          <a:prstGeom prst="rect">
            <a:avLst/>
          </a:prstGeom>
          <a:noFill/>
        </p:spPr>
        <p:txBody>
          <a:bodyPr wrap="square" rtlCol="0">
            <a:spAutoFit/>
          </a:bodyPr>
          <a:lstStyle/>
          <a:p>
            <a:pPr algn="ctr"/>
            <a:r>
              <a:rPr lang="zh-CN" altLang="en-US" b="1" dirty="0">
                <a:latin typeface="+mj-ea"/>
                <a:ea typeface="+mj-ea"/>
              </a:rPr>
              <a:t>问题</a:t>
            </a:r>
            <a:endParaRPr lang="zh-CN" altLang="en-US" b="1" dirty="0">
              <a:latin typeface="+mj-ea"/>
              <a:ea typeface="+mj-ea"/>
            </a:endParaRPr>
          </a:p>
        </p:txBody>
      </p:sp>
      <p:sp>
        <p:nvSpPr>
          <p:cNvPr id="15" name="文本框 14"/>
          <p:cNvSpPr txBox="1"/>
          <p:nvPr/>
        </p:nvSpPr>
        <p:spPr>
          <a:xfrm>
            <a:off x="2353869" y="3107208"/>
            <a:ext cx="4787327" cy="368300"/>
          </a:xfrm>
          <a:prstGeom prst="rect">
            <a:avLst/>
          </a:prstGeom>
          <a:noFill/>
        </p:spPr>
        <p:txBody>
          <a:bodyPr wrap="square" rtlCol="0">
            <a:spAutoFit/>
          </a:bodyPr>
          <a:lstStyle/>
          <a:p>
            <a:pPr algn="ctr"/>
            <a:r>
              <a:rPr lang="zh-CN" altLang="en-US" b="1" dirty="0">
                <a:latin typeface="+mj-ea"/>
                <a:ea typeface="+mj-ea"/>
              </a:rPr>
              <a:t>研究方案</a:t>
            </a:r>
            <a:endParaRPr lang="zh-CN" altLang="en-US" b="1" dirty="0">
              <a:latin typeface="+mj-ea"/>
              <a:ea typeface="+mj-ea"/>
            </a:endParaRPr>
          </a:p>
        </p:txBody>
      </p:sp>
      <p:pic>
        <p:nvPicPr>
          <p:cNvPr id="8" name="图片 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056262" y="1621309"/>
            <a:ext cx="2066698" cy="1454955"/>
          </a:xfrm>
          <a:prstGeom prst="rect">
            <a:avLst/>
          </a:prstGeom>
        </p:spPr>
      </p:pic>
      <p:pic>
        <p:nvPicPr>
          <p:cNvPr id="9" name="图片 8"/>
          <p:cNvPicPr>
            <a:picLocks noChangeAspect="1"/>
          </p:cNvPicPr>
          <p:nvPr/>
        </p:nvPicPr>
        <p:blipFill rotWithShape="1">
          <a:blip r:embed="rId2">
            <a:extLst>
              <a:ext uri="{28A0092B-C50C-407E-A947-70E740481C1C}">
                <a14:useLocalDpi xmlns:a14="http://schemas.microsoft.com/office/drawing/2010/main" val="0"/>
              </a:ext>
            </a:extLst>
          </a:blip>
          <a:srcRect l="12006" r="13046"/>
          <a:stretch>
            <a:fillRect/>
          </a:stretch>
        </p:blipFill>
        <p:spPr>
          <a:xfrm>
            <a:off x="9056262" y="3845872"/>
            <a:ext cx="2141621" cy="2095500"/>
          </a:xfrm>
          <a:prstGeom prst="rect">
            <a:avLst/>
          </a:prstGeom>
        </p:spPr>
      </p:pic>
      <p:sp>
        <p:nvSpPr>
          <p:cNvPr id="3" name="下箭头 2"/>
          <p:cNvSpPr/>
          <p:nvPr/>
        </p:nvSpPr>
        <p:spPr>
          <a:xfrm>
            <a:off x="4624070" y="2576195"/>
            <a:ext cx="234950" cy="440055"/>
          </a:xfrm>
          <a:prstGeom prst="downArrow">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3"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7" name="对角圆角矩形 6"/>
          <p:cNvSpPr/>
          <p:nvPr/>
        </p:nvSpPr>
        <p:spPr>
          <a:xfrm>
            <a:off x="1756694" y="1520965"/>
            <a:ext cx="8679976" cy="1908784"/>
          </a:xfrm>
          <a:prstGeom prst="round2DiagRect">
            <a:avLst/>
          </a:prstGeom>
          <a:solidFill>
            <a:schemeClr val="bg1"/>
          </a:solidFill>
          <a:ln w="19050">
            <a:solidFill>
              <a:schemeClr val="bg1">
                <a:lumMod val="6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b="1" spc="100" dirty="0">
                <a:solidFill>
                  <a:schemeClr val="tx1"/>
                </a:solidFill>
                <a:latin typeface="+mn-ea"/>
                <a:cs typeface="+mn-ea"/>
              </a:rPr>
              <a:t>   </a:t>
            </a:r>
            <a:r>
              <a:rPr lang="zh-CN" altLang="en-US" b="1" spc="100" dirty="0">
                <a:solidFill>
                  <a:schemeClr val="tx1"/>
                </a:solidFill>
                <a:latin typeface="+mj-ea"/>
                <a:ea typeface="+mj-ea"/>
                <a:cs typeface="+mn-ea"/>
              </a:rPr>
              <a:t>针对问题：</a:t>
            </a:r>
            <a:endParaRPr lang="en-US" altLang="zh-CN" b="1" spc="100" dirty="0">
              <a:solidFill>
                <a:schemeClr val="tx1"/>
              </a:solidFill>
              <a:latin typeface="+mj-ea"/>
              <a:ea typeface="+mj-ea"/>
              <a:cs typeface="+mn-ea"/>
            </a:endParaRPr>
          </a:p>
          <a:p>
            <a:pPr marL="285750" indent="-285750">
              <a:lnSpc>
                <a:spcPct val="150000"/>
              </a:lnSpc>
              <a:buFont typeface="Arial" panose="020B0604020202020204" pitchFamily="34" charset="0"/>
              <a:buChar char="•"/>
            </a:pPr>
            <a:r>
              <a:rPr lang="en-US" altLang="zh-CN" spc="100" dirty="0">
                <a:solidFill>
                  <a:schemeClr val="tx1"/>
                </a:solidFill>
                <a:latin typeface="+mn-ea"/>
                <a:cs typeface="+mn-ea"/>
              </a:rPr>
              <a:t>DWI</a:t>
            </a:r>
            <a:r>
              <a:rPr lang="zh-CN" altLang="en-US" spc="100" dirty="0">
                <a:solidFill>
                  <a:schemeClr val="tx1"/>
                </a:solidFill>
                <a:latin typeface="+mn-ea"/>
                <a:cs typeface="+mn-ea"/>
              </a:rPr>
              <a:t>图像具有复杂的纹理边缘、更低的失真容忍度、苛刻的弥散特征指标。</a:t>
            </a:r>
            <a:r>
              <a:rPr lang="zh-CN" altLang="zh-CN" spc="100" dirty="0">
                <a:solidFill>
                  <a:schemeClr val="tx1"/>
                </a:solidFill>
                <a:latin typeface="+mn-ea"/>
                <a:cs typeface="+mn-ea"/>
              </a:rPr>
              <a:t> </a:t>
            </a:r>
            <a:endParaRPr lang="en-US" altLang="zh-CN" kern="100" spc="100" dirty="0">
              <a:solidFill>
                <a:schemeClr val="tx1"/>
              </a:solidFill>
              <a:latin typeface="+mn-ea"/>
              <a:cs typeface="+mn-ea"/>
            </a:endParaRPr>
          </a:p>
          <a:p>
            <a:pPr marL="285750" indent="-285750">
              <a:lnSpc>
                <a:spcPct val="150000"/>
              </a:lnSpc>
              <a:buFont typeface="Arial" panose="020B0604020202020204" pitchFamily="34" charset="0"/>
              <a:buChar char="•"/>
            </a:pPr>
            <a:r>
              <a:rPr lang="zh-CN" altLang="zh-CN" spc="100" dirty="0">
                <a:solidFill>
                  <a:schemeClr val="tx1"/>
                </a:solidFill>
                <a:latin typeface="+mn-ea"/>
                <a:cs typeface="+mn-ea"/>
              </a:rPr>
              <a:t>现有的深度水印算法在极端攻击下水印鲁棒性较差。</a:t>
            </a:r>
            <a:endParaRPr lang="zh-CN" altLang="zh-CN" spc="100" dirty="0">
              <a:solidFill>
                <a:schemeClr val="tx1"/>
              </a:solidFill>
              <a:latin typeface="+mn-ea"/>
              <a:cs typeface="+mn-ea"/>
            </a:endParaRPr>
          </a:p>
        </p:txBody>
      </p:sp>
      <p:sp>
        <p:nvSpPr>
          <p:cNvPr id="9" name="对角圆角矩形 8"/>
          <p:cNvSpPr/>
          <p:nvPr/>
        </p:nvSpPr>
        <p:spPr>
          <a:xfrm flipV="1">
            <a:off x="1756410" y="3960495"/>
            <a:ext cx="8679815" cy="1978025"/>
          </a:xfrm>
          <a:prstGeom prst="round2DiagRect">
            <a:avLst/>
          </a:prstGeom>
          <a:solidFill>
            <a:schemeClr val="bg1"/>
          </a:solidFill>
          <a:ln w="19050">
            <a:solidFill>
              <a:schemeClr val="bg1">
                <a:lumMod val="6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文本框 9"/>
          <p:cNvSpPr txBox="1"/>
          <p:nvPr/>
        </p:nvSpPr>
        <p:spPr>
          <a:xfrm>
            <a:off x="1756410" y="3987800"/>
            <a:ext cx="8557260" cy="1699260"/>
          </a:xfrm>
          <a:prstGeom prst="rect">
            <a:avLst/>
          </a:prstGeom>
          <a:noFill/>
        </p:spPr>
        <p:txBody>
          <a:bodyPr wrap="square" rtlCol="0">
            <a:noAutofit/>
          </a:bodyPr>
          <a:lstStyle/>
          <a:p>
            <a:pPr>
              <a:lnSpc>
                <a:spcPct val="150000"/>
              </a:lnSpc>
            </a:pPr>
            <a:r>
              <a:rPr lang="zh-CN" altLang="en-US" b="1" spc="100" dirty="0">
                <a:solidFill>
                  <a:schemeClr val="tx1"/>
                </a:solidFill>
                <a:latin typeface="+mn-ea"/>
                <a:cs typeface="+mn-ea"/>
              </a:rPr>
              <a:t>   </a:t>
            </a:r>
            <a:r>
              <a:rPr lang="zh-CN" altLang="en-US" b="1" spc="100" dirty="0">
                <a:solidFill>
                  <a:schemeClr val="tx1"/>
                </a:solidFill>
                <a:latin typeface="+mj-ea"/>
                <a:ea typeface="+mj-ea"/>
                <a:cs typeface="+mn-ea"/>
              </a:rPr>
              <a:t>提出算法：</a:t>
            </a:r>
            <a:endParaRPr lang="en-US" altLang="zh-CN" b="1" spc="100" dirty="0">
              <a:solidFill>
                <a:schemeClr val="tx1"/>
              </a:solidFill>
              <a:latin typeface="+mn-ea"/>
              <a:cs typeface="+mn-ea"/>
            </a:endParaRPr>
          </a:p>
          <a:p>
            <a:pPr marL="285750" indent="-285750">
              <a:lnSpc>
                <a:spcPct val="150000"/>
              </a:lnSpc>
              <a:buFont typeface="Arial" panose="020B0604020202020204" pitchFamily="34" charset="0"/>
              <a:buChar char="•"/>
            </a:pPr>
            <a:r>
              <a:rPr lang="zh-CN" altLang="zh-CN" spc="100" dirty="0">
                <a:solidFill>
                  <a:schemeClr val="tx1"/>
                </a:solidFill>
                <a:latin typeface="+mn-ea"/>
                <a:cs typeface="+mn-ea"/>
              </a:rPr>
              <a:t>提出利用频域信息辅助水印</a:t>
            </a:r>
            <a:r>
              <a:rPr lang="en-US" altLang="zh-CN" spc="100" dirty="0">
                <a:solidFill>
                  <a:schemeClr val="tx1"/>
                </a:solidFill>
                <a:latin typeface="+mn-ea"/>
                <a:cs typeface="+mn-ea"/>
              </a:rPr>
              <a:t>DTI</a:t>
            </a:r>
            <a:r>
              <a:rPr lang="zh-CN" altLang="en-US" spc="100" dirty="0">
                <a:solidFill>
                  <a:schemeClr val="tx1"/>
                </a:solidFill>
                <a:latin typeface="+mn-ea"/>
                <a:cs typeface="+mn-ea"/>
              </a:rPr>
              <a:t>图像</a:t>
            </a:r>
            <a:r>
              <a:rPr lang="zh-CN" altLang="zh-CN" spc="100" dirty="0">
                <a:solidFill>
                  <a:schemeClr val="tx1"/>
                </a:solidFill>
                <a:latin typeface="+mn-ea"/>
                <a:cs typeface="+mn-ea"/>
              </a:rPr>
              <a:t>进行重构，从而提升图像质量</a:t>
            </a:r>
            <a:r>
              <a:rPr lang="zh-CN" altLang="en-US" spc="100" dirty="0">
                <a:solidFill>
                  <a:schemeClr val="tx1"/>
                </a:solidFill>
                <a:latin typeface="+mn-ea"/>
                <a:cs typeface="+mn-ea"/>
              </a:rPr>
              <a:t>。</a:t>
            </a:r>
            <a:endParaRPr lang="zh-CN" altLang="en-US" spc="100" dirty="0">
              <a:solidFill>
                <a:schemeClr val="tx1"/>
              </a:solidFill>
              <a:latin typeface="+mn-ea"/>
              <a:cs typeface="+mn-ea"/>
            </a:endParaRPr>
          </a:p>
          <a:p>
            <a:pPr marL="285750" indent="-285750">
              <a:lnSpc>
                <a:spcPct val="150000"/>
              </a:lnSpc>
              <a:buFont typeface="Arial" panose="020B0604020202020204" pitchFamily="34" charset="0"/>
              <a:buChar char="•"/>
            </a:pPr>
            <a:r>
              <a:rPr lang="zh-CN" altLang="en-US" spc="100" dirty="0">
                <a:solidFill>
                  <a:schemeClr val="tx1"/>
                </a:solidFill>
                <a:latin typeface="+mn-ea"/>
                <a:cs typeface="+mn-ea"/>
              </a:rPr>
              <a:t>在</a:t>
            </a:r>
            <a:r>
              <a:rPr lang="en-US" altLang="zh-CN" spc="100" dirty="0">
                <a:solidFill>
                  <a:schemeClr val="tx1"/>
                </a:solidFill>
                <a:latin typeface="+mn-ea"/>
                <a:cs typeface="+mn-ea"/>
              </a:rPr>
              <a:t>DWI</a:t>
            </a:r>
            <a:r>
              <a:rPr lang="zh-CN" altLang="en-US" spc="100" dirty="0">
                <a:solidFill>
                  <a:schemeClr val="tx1"/>
                </a:solidFill>
                <a:latin typeface="+mn-ea"/>
                <a:cs typeface="+mn-ea"/>
              </a:rPr>
              <a:t>图像的水印嵌入过程中，引入频域信息来增加水印的嵌入容量的同时增加图像的纹理特征。</a:t>
            </a:r>
            <a:endParaRPr lang="zh-CN" altLang="en-US" spc="100" dirty="0">
              <a:solidFill>
                <a:schemeClr val="tx1"/>
              </a:solidFill>
              <a:latin typeface="+mn-ea"/>
              <a:cs typeface="+mn-ea"/>
            </a:endParaRPr>
          </a:p>
          <a:p>
            <a:pPr marL="285750" indent="-285750">
              <a:lnSpc>
                <a:spcPct val="150000"/>
              </a:lnSpc>
              <a:buFont typeface="Arial" panose="020B0604020202020204" pitchFamily="34" charset="0"/>
              <a:buChar char="•"/>
            </a:pPr>
            <a:endParaRPr lang="zh-CN" altLang="en-US" spc="100" dirty="0">
              <a:solidFill>
                <a:schemeClr val="tx1"/>
              </a:solidFill>
              <a:latin typeface="+mn-ea"/>
              <a:cs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数据</a:t>
            </a:r>
            <a:r>
              <a:rPr lang="zh-CN" altLang="en-US" sz="2400" b="1" dirty="0">
                <a:solidFill>
                  <a:schemeClr val="bg1"/>
                </a:solidFill>
              </a:rPr>
              <a:t>分析</a:t>
            </a:r>
            <a:endParaRPr lang="zh-CN" altLang="en-US" sz="2400" b="1" dirty="0">
              <a:solidFill>
                <a:schemeClr val="bg1"/>
              </a:solidFill>
            </a:endParaRPr>
          </a:p>
        </p:txBody>
      </p:sp>
      <p:sp>
        <p:nvSpPr>
          <p:cNvPr id="50" name="文本框 49"/>
          <p:cNvSpPr txBox="1"/>
          <p:nvPr/>
        </p:nvSpPr>
        <p:spPr>
          <a:xfrm>
            <a:off x="3293110" y="4650740"/>
            <a:ext cx="1857375" cy="337185"/>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3-1  </a:t>
            </a:r>
            <a:r>
              <a:rPr lang="zh-CN" altLang="en-US" sz="1600" dirty="0">
                <a:latin typeface="+mn-ea"/>
                <a:cs typeface="+mn-ea"/>
                <a:sym typeface="微软雅黑" panose="020B0503020204020204" charset="-122"/>
              </a:rPr>
              <a:t>空间域</a:t>
            </a:r>
            <a:r>
              <a:rPr lang="zh-CN" altLang="en-US" sz="1600" dirty="0">
                <a:latin typeface="+mn-ea"/>
                <a:cs typeface="+mn-ea"/>
                <a:sym typeface="微软雅黑" panose="020B0503020204020204" charset="-122"/>
              </a:rPr>
              <a:t>信息</a:t>
            </a:r>
            <a:endParaRPr lang="zh-CN" altLang="en-US" sz="1600" dirty="0">
              <a:latin typeface="+mn-ea"/>
              <a:cs typeface="+mn-ea"/>
              <a:sym typeface="微软雅黑" panose="020B0503020204020204" charset="-122"/>
            </a:endParaRPr>
          </a:p>
        </p:txBody>
      </p:sp>
      <p:sp>
        <p:nvSpPr>
          <p:cNvPr id="3"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pic>
        <p:nvPicPr>
          <p:cNvPr id="2" name="图片 1"/>
          <p:cNvPicPr>
            <a:picLocks noChangeAspect="1"/>
          </p:cNvPicPr>
          <p:nvPr>
            <p:custDataLst>
              <p:tags r:id="rId1"/>
            </p:custDataLst>
          </p:nvPr>
        </p:nvPicPr>
        <p:blipFill>
          <a:blip r:embed="rId2"/>
          <a:stretch>
            <a:fillRect/>
          </a:stretch>
        </p:blipFill>
        <p:spPr>
          <a:xfrm>
            <a:off x="2930525" y="1856105"/>
            <a:ext cx="2583180" cy="2583180"/>
          </a:xfrm>
          <a:prstGeom prst="rect">
            <a:avLst/>
          </a:prstGeom>
        </p:spPr>
      </p:pic>
      <p:pic>
        <p:nvPicPr>
          <p:cNvPr id="4" name="图片 3"/>
          <p:cNvPicPr>
            <a:picLocks noChangeAspect="1"/>
          </p:cNvPicPr>
          <p:nvPr>
            <p:custDataLst>
              <p:tags r:id="rId3"/>
            </p:custDataLst>
          </p:nvPr>
        </p:nvPicPr>
        <p:blipFill>
          <a:blip r:embed="rId4"/>
          <a:stretch>
            <a:fillRect/>
          </a:stretch>
        </p:blipFill>
        <p:spPr>
          <a:xfrm>
            <a:off x="6607810" y="1856105"/>
            <a:ext cx="2583180" cy="2583180"/>
          </a:xfrm>
          <a:prstGeom prst="rect">
            <a:avLst/>
          </a:prstGeom>
        </p:spPr>
      </p:pic>
      <p:sp>
        <p:nvSpPr>
          <p:cNvPr id="7" name="文本框 6"/>
          <p:cNvSpPr txBox="1"/>
          <p:nvPr>
            <p:custDataLst>
              <p:tags r:id="rId5"/>
            </p:custDataLst>
          </p:nvPr>
        </p:nvSpPr>
        <p:spPr>
          <a:xfrm>
            <a:off x="7054850" y="4650740"/>
            <a:ext cx="1689100" cy="337185"/>
          </a:xfrm>
          <a:prstGeom prst="rect">
            <a:avLst/>
          </a:prstGeom>
          <a:noFill/>
        </p:spPr>
        <p:txBody>
          <a:bodyPr wrap="square">
            <a:spAutoFit/>
          </a:bodyPr>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3-2  </a:t>
            </a:r>
            <a:r>
              <a:rPr lang="zh-CN" altLang="en-US" sz="1600" dirty="0">
                <a:latin typeface="+mn-ea"/>
                <a:cs typeface="+mn-ea"/>
                <a:sym typeface="微软雅黑" panose="020B0503020204020204" charset="-122"/>
              </a:rPr>
              <a:t>频域</a:t>
            </a:r>
            <a:r>
              <a:rPr lang="zh-CN" altLang="en-US" sz="1600" dirty="0">
                <a:latin typeface="+mn-ea"/>
                <a:cs typeface="+mn-ea"/>
                <a:sym typeface="微软雅黑" panose="020B0503020204020204" charset="-122"/>
              </a:rPr>
              <a:t>信息</a:t>
            </a:r>
            <a:endParaRPr lang="zh-CN" altLang="en-US" sz="1600" dirty="0">
              <a:latin typeface="+mn-ea"/>
              <a:cs typeface="+mn-ea"/>
              <a:sym typeface="微软雅黑" panose="020B0503020204020204" charset="-122"/>
            </a:endParaRPr>
          </a:p>
        </p:txBody>
      </p:sp>
      <p:sp>
        <p:nvSpPr>
          <p:cNvPr id="8" name="矩形 7"/>
          <p:cNvSpPr/>
          <p:nvPr>
            <p:custDataLst>
              <p:tags r:id="rId6"/>
            </p:custDataLst>
          </p:nvPr>
        </p:nvSpPr>
        <p:spPr>
          <a:xfrm>
            <a:off x="1261745" y="4987925"/>
            <a:ext cx="9838055" cy="1398905"/>
          </a:xfrm>
          <a:prstGeom prst="rect">
            <a:avLst/>
          </a:prstGeom>
        </p:spPr>
        <p:txBody>
          <a:bodyPr wrap="square">
            <a:spAutoFit/>
          </a:bodyPr>
          <a:p>
            <a:pPr marL="285750" indent="0" algn="just" fontAlgn="auto">
              <a:lnSpc>
                <a:spcPct val="150000"/>
              </a:lnSpc>
              <a:spcBef>
                <a:spcPts val="600"/>
              </a:spcBef>
              <a:buFont typeface="Wingdings" panose="05000000000000000000" charset="0"/>
              <a:buNone/>
            </a:pPr>
            <a:r>
              <a:rPr lang="zh-CN" altLang="en-US" b="1" spc="100" dirty="0">
                <a:latin typeface="+mn-ea"/>
                <a:cs typeface="+mn-ea"/>
                <a:sym typeface="+mn-ea"/>
              </a:rPr>
              <a:t>数据要点：</a:t>
            </a:r>
            <a:endParaRPr lang="zh-CN" altLang="en-US" b="1" spc="100" dirty="0">
              <a:latin typeface="+mn-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mn-ea"/>
                <a:cs typeface="+mn-ea"/>
                <a:sym typeface="+mn-ea"/>
              </a:rPr>
              <a:t>两种信息的表现形式不一样，可嵌入水印信息的位置</a:t>
            </a:r>
            <a:r>
              <a:rPr lang="zh-CN" altLang="en-US" sz="1600" spc="100" dirty="0">
                <a:latin typeface="+mn-ea"/>
                <a:cs typeface="+mn-ea"/>
                <a:sym typeface="+mn-ea"/>
              </a:rPr>
              <a:t>不同。</a:t>
            </a:r>
            <a:endParaRPr lang="zh-CN" altLang="en-US" sz="1600" spc="100" dirty="0">
              <a:latin typeface="+mn-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mn-ea"/>
                <a:cs typeface="+mn-ea"/>
                <a:sym typeface="+mn-ea"/>
              </a:rPr>
              <a:t>空间域信息凸出的是空间结构信息，而频域则能突出纹理</a:t>
            </a:r>
            <a:r>
              <a:rPr lang="zh-CN" altLang="en-US" sz="1600" spc="100" dirty="0">
                <a:latin typeface="+mn-ea"/>
                <a:cs typeface="+mn-ea"/>
                <a:sym typeface="+mn-ea"/>
              </a:rPr>
              <a:t>信息。</a:t>
            </a:r>
            <a:endParaRPr lang="en-US" altLang="zh-CN" sz="1600" spc="100" baseline="-25000" dirty="0">
              <a:latin typeface="+mn-ea"/>
              <a:cs typeface="+mn-ea"/>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网络框架</a:t>
            </a:r>
            <a:endParaRPr lang="zh-CN" altLang="en-US" sz="2400" b="1" dirty="0">
              <a:solidFill>
                <a:schemeClr val="bg1"/>
              </a:solidFill>
            </a:endParaRPr>
          </a:p>
        </p:txBody>
      </p:sp>
      <p:sp>
        <p:nvSpPr>
          <p:cNvPr id="50" name="文本框 49"/>
          <p:cNvSpPr txBox="1"/>
          <p:nvPr/>
        </p:nvSpPr>
        <p:spPr>
          <a:xfrm>
            <a:off x="7912196" y="4937309"/>
            <a:ext cx="3893384" cy="368300"/>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3-3  </a:t>
            </a:r>
            <a:r>
              <a:rPr lang="zh-CN" altLang="en-US" sz="1600" dirty="0">
                <a:latin typeface="+mn-ea"/>
                <a:cs typeface="+mn-ea"/>
                <a:sym typeface="微软雅黑" panose="020B0503020204020204" charset="-122"/>
              </a:rPr>
              <a:t>水印算法框架</a:t>
            </a:r>
            <a:r>
              <a:rPr lang="en-US" altLang="zh-CN" dirty="0">
                <a:latin typeface="+mn-ea"/>
                <a:cs typeface="+mn-ea"/>
                <a:sym typeface="微软雅黑" panose="020B0503020204020204" charset="-122"/>
              </a:rPr>
              <a:t> </a:t>
            </a:r>
            <a:endParaRPr lang="zh-CN" altLang="en-US" dirty="0">
              <a:latin typeface="+mn-ea"/>
              <a:cs typeface="+mn-ea"/>
              <a:sym typeface="微软雅黑" panose="020B0503020204020204" charset="-122"/>
            </a:endParaRPr>
          </a:p>
        </p:txBody>
      </p:sp>
      <p:sp>
        <p:nvSpPr>
          <p:cNvPr id="27" name="矩形 26"/>
          <p:cNvSpPr/>
          <p:nvPr/>
        </p:nvSpPr>
        <p:spPr>
          <a:xfrm>
            <a:off x="273050" y="2396490"/>
            <a:ext cx="5088890" cy="3030220"/>
          </a:xfrm>
          <a:prstGeom prst="rect">
            <a:avLst/>
          </a:prstGeom>
          <a:effectLst>
            <a:glow rad="63500">
              <a:schemeClr val="accent2">
                <a:satMod val="175000"/>
                <a:alpha val="40000"/>
              </a:schemeClr>
            </a:glow>
          </a:effectLst>
        </p:spPr>
        <p:style>
          <a:lnRef idx="2">
            <a:schemeClr val="accent1"/>
          </a:lnRef>
          <a:fillRef idx="1">
            <a:schemeClr val="lt1"/>
          </a:fillRef>
          <a:effectRef idx="0">
            <a:schemeClr val="accent1"/>
          </a:effectRef>
          <a:fontRef idx="minor">
            <a:schemeClr val="dk1"/>
          </a:fontRef>
        </p:style>
        <p:txBody>
          <a:bodyPr wrap="square">
            <a:spAutoFit/>
          </a:bodyPr>
          <a:lstStyle/>
          <a:p>
            <a:pPr marL="285750" indent="0" algn="just">
              <a:lnSpc>
                <a:spcPct val="150000"/>
              </a:lnSpc>
              <a:spcBef>
                <a:spcPts val="600"/>
              </a:spcBef>
              <a:buFont typeface="Wingdings" panose="05000000000000000000" charset="0"/>
              <a:buNone/>
            </a:pPr>
            <a:r>
              <a:rPr lang="zh-CN" altLang="en-US" b="1" spc="100" dirty="0">
                <a:latin typeface="微软雅黑" panose="020B0503020204020204" charset="-122"/>
                <a:ea typeface="微软雅黑" panose="020B0503020204020204" charset="-122"/>
                <a:sym typeface="+mn-ea"/>
              </a:rPr>
              <a:t>水印算法步骤：</a:t>
            </a:r>
            <a:endParaRPr lang="zh-CN" altLang="en-US" spc="100" dirty="0">
              <a:latin typeface="微软雅黑" panose="020B0503020204020204" charset="-122"/>
              <a:ea typeface="微软雅黑" panose="020B0503020204020204" charset="-122"/>
              <a:cs typeface="+mn-ea"/>
              <a:sym typeface="+mn-ea"/>
            </a:endParaRPr>
          </a:p>
          <a:p>
            <a:pPr marL="285750" indent="284480" algn="just">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步骤</a:t>
            </a:r>
            <a:r>
              <a:rPr lang="en-US" altLang="zh-CN" sz="1600" spc="100" dirty="0">
                <a:latin typeface="微软雅黑" panose="020B0503020204020204" charset="-122"/>
                <a:ea typeface="微软雅黑" panose="020B0503020204020204" charset="-122"/>
                <a:cs typeface="+mn-ea"/>
                <a:sym typeface="+mn-ea"/>
              </a:rPr>
              <a:t>1</a:t>
            </a:r>
            <a:r>
              <a:rPr lang="zh-CN" altLang="en-US" sz="1600" spc="100" dirty="0">
                <a:latin typeface="微软雅黑" panose="020B0503020204020204" charset="-122"/>
                <a:ea typeface="微软雅黑" panose="020B0503020204020204" charset="-122"/>
                <a:cs typeface="+mn-ea"/>
                <a:sym typeface="+mn-ea"/>
              </a:rPr>
              <a:t>：水印嵌入网络生成含水印图；</a:t>
            </a:r>
            <a:endParaRPr lang="en-US" altLang="zh-CN" sz="1600"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步骤</a:t>
            </a:r>
            <a:r>
              <a:rPr lang="en-US" altLang="zh-CN" sz="1600" spc="100" dirty="0">
                <a:latin typeface="微软雅黑" panose="020B0503020204020204" charset="-122"/>
                <a:ea typeface="微软雅黑" panose="020B0503020204020204" charset="-122"/>
                <a:cs typeface="+mn-ea"/>
                <a:sym typeface="+mn-ea"/>
              </a:rPr>
              <a:t>2</a:t>
            </a:r>
            <a:r>
              <a:rPr lang="zh-CN" altLang="en-US" sz="1600" spc="100" dirty="0">
                <a:latin typeface="微软雅黑" panose="020B0503020204020204" charset="-122"/>
                <a:ea typeface="微软雅黑" panose="020B0503020204020204" charset="-122"/>
                <a:cs typeface="+mn-ea"/>
                <a:sym typeface="+mn-ea"/>
              </a:rPr>
              <a:t>：攻击网络对含水印图进行攻击，生成噪声图；</a:t>
            </a:r>
            <a:endParaRPr lang="en-US" altLang="zh-CN" sz="1600"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步骤</a:t>
            </a:r>
            <a:r>
              <a:rPr lang="en-US" altLang="zh-CN" sz="1600" spc="100" dirty="0">
                <a:latin typeface="微软雅黑" panose="020B0503020204020204" charset="-122"/>
                <a:ea typeface="微软雅黑" panose="020B0503020204020204" charset="-122"/>
                <a:cs typeface="+mn-ea"/>
                <a:sym typeface="+mn-ea"/>
              </a:rPr>
              <a:t>3</a:t>
            </a:r>
            <a:r>
              <a:rPr lang="zh-CN" altLang="en-US" sz="1600" spc="100" dirty="0">
                <a:latin typeface="微软雅黑" panose="020B0503020204020204" charset="-122"/>
                <a:ea typeface="微软雅黑" panose="020B0503020204020204" charset="-122"/>
                <a:cs typeface="+mn-ea"/>
                <a:sym typeface="+mn-ea"/>
              </a:rPr>
              <a:t>：水印提取网络从噪声图中提取水印；</a:t>
            </a:r>
            <a:endParaRPr lang="zh-CN" altLang="en-US" sz="1600"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步骤</a:t>
            </a:r>
            <a:r>
              <a:rPr lang="en-US" altLang="zh-CN" sz="1600" spc="100" dirty="0">
                <a:latin typeface="微软雅黑" panose="020B0503020204020204" charset="-122"/>
                <a:ea typeface="微软雅黑" panose="020B0503020204020204" charset="-122"/>
                <a:cs typeface="+mn-ea"/>
                <a:sym typeface="+mn-ea"/>
              </a:rPr>
              <a:t>4</a:t>
            </a:r>
            <a:r>
              <a:rPr lang="zh-CN" altLang="en-US" sz="1600" spc="100" dirty="0">
                <a:latin typeface="微软雅黑" panose="020B0503020204020204" charset="-122"/>
                <a:ea typeface="微软雅黑" panose="020B0503020204020204" charset="-122"/>
                <a:cs typeface="+mn-ea"/>
                <a:sym typeface="+mn-ea"/>
              </a:rPr>
              <a:t>：生成对抗网络提高含水印图与原图的视觉相似度；</a:t>
            </a:r>
            <a:endParaRPr lang="zh-CN" altLang="en-US" sz="1600" spc="100" dirty="0">
              <a:latin typeface="微软雅黑" panose="020B0503020204020204" charset="-122"/>
              <a:ea typeface="微软雅黑" panose="020B0503020204020204" charset="-122"/>
              <a:cs typeface="+mn-ea"/>
              <a:sym typeface="+mn-ea"/>
            </a:endParaRPr>
          </a:p>
        </p:txBody>
      </p:sp>
      <p:sp>
        <p:nvSpPr>
          <p:cNvPr id="3"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pic>
        <p:nvPicPr>
          <p:cNvPr id="12" name="图片 1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tretch>
            <a:fillRect/>
          </a:stretch>
        </p:blipFill>
        <p:spPr>
          <a:xfrm>
            <a:off x="6096000" y="1768475"/>
            <a:ext cx="5243830" cy="30194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水印嵌入网络</a:t>
            </a:r>
            <a:endParaRPr lang="zh-CN" altLang="en-US" sz="2400" b="1" dirty="0">
              <a:solidFill>
                <a:schemeClr val="bg1"/>
              </a:solidFill>
            </a:endParaRPr>
          </a:p>
        </p:txBody>
      </p:sp>
      <p:sp>
        <p:nvSpPr>
          <p:cNvPr id="50" name="文本框 49"/>
          <p:cNvSpPr txBox="1"/>
          <p:nvPr/>
        </p:nvSpPr>
        <p:spPr>
          <a:xfrm>
            <a:off x="6602730" y="5474970"/>
            <a:ext cx="2117725" cy="337185"/>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3-4  </a:t>
            </a:r>
            <a:r>
              <a:rPr lang="zh-CN" altLang="en-US" sz="1600" dirty="0">
                <a:latin typeface="+mn-ea"/>
                <a:cs typeface="+mn-ea"/>
                <a:sym typeface="微软雅黑" panose="020B0503020204020204" charset="-122"/>
              </a:rPr>
              <a:t>水印嵌入网络</a:t>
            </a:r>
            <a:endParaRPr lang="zh-CN" altLang="en-US" sz="1600" dirty="0">
              <a:latin typeface="+mn-ea"/>
              <a:cs typeface="+mn-ea"/>
              <a:sym typeface="微软雅黑" panose="020B0503020204020204" charset="-122"/>
            </a:endParaRPr>
          </a:p>
        </p:txBody>
      </p:sp>
      <p:sp>
        <p:nvSpPr>
          <p:cNvPr id="27" name="矩形 26"/>
          <p:cNvSpPr/>
          <p:nvPr/>
        </p:nvSpPr>
        <p:spPr>
          <a:xfrm>
            <a:off x="664845" y="1845310"/>
            <a:ext cx="3281680" cy="4477385"/>
          </a:xfrm>
          <a:prstGeom prst="rect">
            <a:avLst/>
          </a:prstGeom>
          <a:ln w="12700" cmpd="sng">
            <a:noFill/>
            <a:prstDash val="sysDot"/>
          </a:ln>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微软雅黑" panose="020B0503020204020204" charset="-122"/>
                <a:ea typeface="微软雅黑" panose="020B0503020204020204" charset="-122"/>
                <a:cs typeface="+mn-ea"/>
                <a:sym typeface="+mn-ea"/>
              </a:rPr>
              <a:t>算法要点</a:t>
            </a:r>
            <a:endParaRPr lang="zh-CN" altLang="en-US" b="1"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pc="100" dirty="0">
                <a:latin typeface="微软雅黑" panose="020B0503020204020204" charset="-122"/>
                <a:ea typeface="微软雅黑" panose="020B0503020204020204" charset="-122"/>
                <a:cs typeface="+mn-ea"/>
                <a:sym typeface="+mn-ea"/>
              </a:rPr>
              <a:t>利用空间域和频域的信息进行互补，从而重构质量更好的水印</a:t>
            </a:r>
            <a:r>
              <a:rPr lang="en-US" altLang="zh-CN" spc="100" dirty="0">
                <a:latin typeface="微软雅黑" panose="020B0503020204020204" charset="-122"/>
                <a:ea typeface="微软雅黑" panose="020B0503020204020204" charset="-122"/>
                <a:cs typeface="+mn-ea"/>
                <a:sym typeface="+mn-ea"/>
              </a:rPr>
              <a:t>DWI</a:t>
            </a:r>
            <a:r>
              <a:rPr lang="zh-CN" altLang="en-US" spc="100" dirty="0">
                <a:latin typeface="微软雅黑" panose="020B0503020204020204" charset="-122"/>
                <a:ea typeface="微软雅黑" panose="020B0503020204020204" charset="-122"/>
                <a:cs typeface="+mn-ea"/>
                <a:sym typeface="+mn-ea"/>
              </a:rPr>
              <a:t>图像；</a:t>
            </a:r>
            <a:endParaRPr lang="zh-CN" altLang="en-US"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pc="100" dirty="0">
                <a:latin typeface="微软雅黑" panose="020B0503020204020204" charset="-122"/>
                <a:ea typeface="微软雅黑" panose="020B0503020204020204" charset="-122"/>
                <a:cs typeface="+mn-ea"/>
                <a:sym typeface="+mn-ea"/>
              </a:rPr>
              <a:t>根据香农定理在双域中嵌入冗余的水印，从而提升水印的鲁棒性；</a:t>
            </a:r>
            <a:endParaRPr lang="zh-CN" altLang="en-US"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pc="100" dirty="0">
                <a:latin typeface="微软雅黑" panose="020B0503020204020204" charset="-122"/>
                <a:ea typeface="微软雅黑" panose="020B0503020204020204" charset="-122"/>
                <a:cs typeface="+mn-ea"/>
                <a:sym typeface="+mn-ea"/>
              </a:rPr>
              <a:t>结合多尺度的低级细节特征与高级语义特征重构</a:t>
            </a:r>
            <a:r>
              <a:rPr lang="en-US" altLang="zh-CN" spc="100" dirty="0">
                <a:latin typeface="微软雅黑" panose="020B0503020204020204" charset="-122"/>
                <a:ea typeface="微软雅黑" panose="020B0503020204020204" charset="-122"/>
                <a:cs typeface="+mn-ea"/>
                <a:sym typeface="+mn-ea"/>
              </a:rPr>
              <a:t>DWI</a:t>
            </a:r>
            <a:r>
              <a:rPr lang="zh-CN" altLang="en-US" spc="100" dirty="0">
                <a:latin typeface="微软雅黑" panose="020B0503020204020204" charset="-122"/>
                <a:ea typeface="微软雅黑" panose="020B0503020204020204" charset="-122"/>
                <a:cs typeface="+mn-ea"/>
                <a:sym typeface="+mn-ea"/>
              </a:rPr>
              <a:t>图像；</a:t>
            </a:r>
            <a:endParaRPr lang="zh-CN" altLang="en-US" sz="1600" spc="100" dirty="0">
              <a:latin typeface="微软雅黑" panose="020B0503020204020204" charset="-122"/>
              <a:ea typeface="微软雅黑" panose="020B0503020204020204" charset="-122"/>
              <a:cs typeface="+mn-ea"/>
              <a:sym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lang="zh-CN" altLang="en-US" b="1" dirty="0">
                <a:solidFill>
                  <a:srgbClr val="414455"/>
                </a:solidFill>
                <a:latin typeface="微软雅黑" panose="020B0503020204020204" charset="-122"/>
              </a:rPr>
              <a:t>基于多尺度特征学习的</a:t>
            </a:r>
            <a:r>
              <a:rPr lang="en-US" altLang="zh-CN" b="1" dirty="0">
                <a:solidFill>
                  <a:srgbClr val="414455"/>
                </a:solidFill>
                <a:latin typeface="微软雅黑" panose="020B0503020204020204" charset="-122"/>
              </a:rPr>
              <a:t>DWI</a:t>
            </a:r>
            <a:r>
              <a:rPr lang="zh-CN" altLang="en-US" b="1" dirty="0">
                <a:solidFill>
                  <a:srgbClr val="414455"/>
                </a:solidFill>
                <a:latin typeface="微软雅黑" panose="020B0503020204020204" charset="-122"/>
              </a:rPr>
              <a:t>图像鲁棒水印算法</a:t>
            </a:r>
            <a:endParaRPr lang="zh-CN" altLang="en-US" b="1" dirty="0">
              <a:solidFill>
                <a:srgbClr val="414455"/>
              </a:solidFill>
              <a:latin typeface="微软雅黑" panose="020B0503020204020204" charset="-122"/>
            </a:endParaRPr>
          </a:p>
        </p:txBody>
      </p:sp>
      <p:pic>
        <p:nvPicPr>
          <p:cNvPr id="14" name="图片 14"/>
          <p:cNvPicPr>
            <a:picLocks noChangeAspect="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bwMode="auto">
          <a:xfrm>
            <a:off x="4942205" y="1768475"/>
            <a:ext cx="5438775" cy="337058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水印嵌入网络</a:t>
            </a:r>
            <a:endParaRPr lang="zh-CN" altLang="en-US" sz="2400" b="1" dirty="0">
              <a:solidFill>
                <a:schemeClr val="bg1"/>
              </a:solidFill>
            </a:endParaRPr>
          </a:p>
        </p:txBody>
      </p:sp>
      <p:sp>
        <p:nvSpPr>
          <p:cNvPr id="50" name="文本框 49"/>
          <p:cNvSpPr txBox="1"/>
          <p:nvPr/>
        </p:nvSpPr>
        <p:spPr>
          <a:xfrm>
            <a:off x="6851015" y="5534025"/>
            <a:ext cx="2088515" cy="337185"/>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3-5  WDRDB</a:t>
            </a:r>
            <a:r>
              <a:rPr lang="zh-CN" altLang="en-US" sz="1600" dirty="0">
                <a:latin typeface="+mn-ea"/>
                <a:cs typeface="+mn-ea"/>
                <a:sym typeface="微软雅黑" panose="020B0503020204020204" charset="-122"/>
              </a:rPr>
              <a:t>模块</a:t>
            </a:r>
            <a:endParaRPr lang="zh-CN" altLang="en-US" sz="1600" dirty="0">
              <a:latin typeface="+mn-ea"/>
              <a:cs typeface="+mn-ea"/>
              <a:sym typeface="微软雅黑" panose="020B0503020204020204" charset="-122"/>
            </a:endParaRPr>
          </a:p>
        </p:txBody>
      </p:sp>
      <p:sp>
        <p:nvSpPr>
          <p:cNvPr id="2" name="矩形 1"/>
          <p:cNvSpPr/>
          <p:nvPr/>
        </p:nvSpPr>
        <p:spPr>
          <a:xfrm>
            <a:off x="710565" y="2087880"/>
            <a:ext cx="3181350" cy="3246120"/>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mj-ea"/>
                <a:ea typeface="+mj-ea"/>
                <a:cs typeface="+mn-ea"/>
                <a:sym typeface="+mn-ea"/>
              </a:rPr>
              <a:t>多尺度特征融合方法</a:t>
            </a:r>
            <a:endParaRPr lang="zh-CN" altLang="en-US" b="1" spc="100" dirty="0">
              <a:latin typeface="+mj-ea"/>
              <a:ea typeface="+mj-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利用空洞卷积来提升感受野的同时不进行下采，从而保证图像特征不丢失；</a:t>
            </a:r>
            <a:endParaRPr lang="zh-CN" altLang="en-US" sz="1600"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通过不同扩张率的空洞卷积来提取不同尺度的特征，然后将其融合来重构水印</a:t>
            </a:r>
            <a:r>
              <a:rPr lang="en-US" altLang="zh-CN" sz="1600" spc="100" dirty="0">
                <a:latin typeface="微软雅黑" panose="020B0503020204020204" charset="-122"/>
                <a:ea typeface="微软雅黑" panose="020B0503020204020204" charset="-122"/>
                <a:cs typeface="+mn-ea"/>
                <a:sym typeface="+mn-ea"/>
              </a:rPr>
              <a:t>DWI</a:t>
            </a:r>
            <a:r>
              <a:rPr lang="zh-CN" altLang="en-US" sz="1600" spc="100" dirty="0">
                <a:latin typeface="微软雅黑" panose="020B0503020204020204" charset="-122"/>
                <a:ea typeface="微软雅黑" panose="020B0503020204020204" charset="-122"/>
                <a:cs typeface="+mn-ea"/>
                <a:sym typeface="+mn-ea"/>
              </a:rPr>
              <a:t>图像。</a:t>
            </a:r>
            <a:endParaRPr lang="zh-CN" altLang="en-US" sz="1600" spc="100" dirty="0">
              <a:latin typeface="微软雅黑" panose="020B0503020204020204" charset="-122"/>
              <a:ea typeface="微软雅黑" panose="020B0503020204020204" charset="-122"/>
              <a:cs typeface="+mn-ea"/>
              <a:sym typeface="+mn-ea"/>
            </a:endParaRPr>
          </a:p>
        </p:txBody>
      </p:sp>
      <p:sp>
        <p:nvSpPr>
          <p:cNvPr id="4"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pic>
        <p:nvPicPr>
          <p:cNvPr id="3" name="图片 4"/>
          <p:cNvPicPr>
            <a:picLocks noChangeAspect="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bwMode="auto">
          <a:xfrm>
            <a:off x="4662805" y="1398905"/>
            <a:ext cx="6304280" cy="406019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水印提取网络</a:t>
            </a:r>
            <a:endParaRPr lang="zh-CN" altLang="en-US" sz="2400" b="1" dirty="0">
              <a:solidFill>
                <a:schemeClr val="bg1"/>
              </a:solidFill>
            </a:endParaRPr>
          </a:p>
        </p:txBody>
      </p:sp>
      <p:sp>
        <p:nvSpPr>
          <p:cNvPr id="50" name="文本框 49"/>
          <p:cNvSpPr txBox="1"/>
          <p:nvPr/>
        </p:nvSpPr>
        <p:spPr>
          <a:xfrm>
            <a:off x="7044055" y="5851525"/>
            <a:ext cx="3975735" cy="337185"/>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3-6  </a:t>
            </a:r>
            <a:r>
              <a:rPr lang="zh-CN" altLang="en-US" sz="1600" dirty="0">
                <a:latin typeface="+mn-ea"/>
                <a:cs typeface="+mn-ea"/>
                <a:sym typeface="微软雅黑" panose="020B0503020204020204" charset="-122"/>
              </a:rPr>
              <a:t>不同采样步长对应的感受野</a:t>
            </a:r>
            <a:endParaRPr lang="zh-CN" altLang="en-US" sz="1600" dirty="0">
              <a:latin typeface="+mn-ea"/>
              <a:cs typeface="+mn-ea"/>
              <a:sym typeface="微软雅黑" panose="020B0503020204020204" charset="-122"/>
            </a:endParaRPr>
          </a:p>
        </p:txBody>
      </p:sp>
      <p:sp>
        <p:nvSpPr>
          <p:cNvPr id="2" name="矩形 1"/>
          <p:cNvSpPr/>
          <p:nvPr/>
        </p:nvSpPr>
        <p:spPr>
          <a:xfrm>
            <a:off x="617855" y="2329180"/>
            <a:ext cx="5398135" cy="1691640"/>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mj-ea"/>
                <a:ea typeface="+mj-ea"/>
                <a:cs typeface="+mn-ea"/>
                <a:sym typeface="+mn-ea"/>
              </a:rPr>
              <a:t>金字塔特征提取</a:t>
            </a:r>
            <a:endParaRPr lang="zh-CN" altLang="en-US" b="1" spc="100" dirty="0">
              <a:latin typeface="+mj-ea"/>
              <a:ea typeface="+mj-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使用扩张卷积代替普通卷积，能减少模型参数的同时保证感受野范围。其中</a:t>
            </a:r>
            <a:r>
              <a:rPr lang="en-US" altLang="zh-CN" sz="1600" spc="100" dirty="0">
                <a:latin typeface="微软雅黑" panose="020B0503020204020204" charset="-122"/>
                <a:ea typeface="微软雅黑" panose="020B0503020204020204" charset="-122"/>
                <a:cs typeface="+mn-ea"/>
                <a:sym typeface="+mn-ea"/>
              </a:rPr>
              <a:t>D</a:t>
            </a:r>
            <a:r>
              <a:rPr lang="zh-CN" altLang="en-US" sz="1600" spc="100" dirty="0">
                <a:latin typeface="微软雅黑" panose="020B0503020204020204" charset="-122"/>
                <a:ea typeface="微软雅黑" panose="020B0503020204020204" charset="-122"/>
                <a:cs typeface="+mn-ea"/>
                <a:sym typeface="+mn-ea"/>
              </a:rPr>
              <a:t>为扩张率，</a:t>
            </a:r>
            <a:r>
              <a:rPr lang="en-US" altLang="zh-CN" sz="1600" spc="100" dirty="0">
                <a:latin typeface="微软雅黑" panose="020B0503020204020204" charset="-122"/>
                <a:ea typeface="微软雅黑" panose="020B0503020204020204" charset="-122"/>
                <a:cs typeface="+mn-ea"/>
                <a:sym typeface="+mn-ea"/>
              </a:rPr>
              <a:t>R</a:t>
            </a:r>
            <a:r>
              <a:rPr lang="zh-CN" altLang="en-US" sz="1600" spc="100" dirty="0">
                <a:latin typeface="微软雅黑" panose="020B0503020204020204" charset="-122"/>
                <a:ea typeface="微软雅黑" panose="020B0503020204020204" charset="-122"/>
                <a:cs typeface="+mn-ea"/>
                <a:sym typeface="+mn-ea"/>
              </a:rPr>
              <a:t>为感受野范围；</a:t>
            </a:r>
            <a:endParaRPr lang="zh-CN" altLang="en-US" sz="1600" spc="100" dirty="0">
              <a:latin typeface="微软雅黑" panose="020B0503020204020204" charset="-122"/>
              <a:ea typeface="微软雅黑" panose="020B0503020204020204" charset="-122"/>
              <a:cs typeface="+mn-ea"/>
              <a:sym typeface="+mn-ea"/>
            </a:endParaRPr>
          </a:p>
        </p:txBody>
      </p:sp>
      <p:pic>
        <p:nvPicPr>
          <p:cNvPr id="20" name="图片 2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104380" y="1768475"/>
            <a:ext cx="2811780" cy="3950970"/>
          </a:xfrm>
          <a:prstGeom prst="rect">
            <a:avLst/>
          </a:prstGeom>
        </p:spPr>
      </p:pic>
      <p:sp>
        <p:nvSpPr>
          <p:cNvPr id="3"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水印嵌入网络</a:t>
            </a:r>
            <a:endParaRPr lang="zh-CN" altLang="en-US" sz="2400" b="1" dirty="0">
              <a:solidFill>
                <a:schemeClr val="bg1"/>
              </a:solidFill>
            </a:endParaRPr>
          </a:p>
        </p:txBody>
      </p:sp>
      <p:sp>
        <p:nvSpPr>
          <p:cNvPr id="2" name="矩形 1"/>
          <p:cNvSpPr/>
          <p:nvPr/>
        </p:nvSpPr>
        <p:spPr>
          <a:xfrm>
            <a:off x="1129665" y="1863090"/>
            <a:ext cx="9942830" cy="953135"/>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mj-ea"/>
                <a:ea typeface="+mj-ea"/>
                <a:cs typeface="+mn-ea"/>
                <a:sym typeface="+mn-ea"/>
              </a:rPr>
              <a:t>损失函数</a:t>
            </a:r>
            <a:endParaRPr lang="zh-CN" altLang="en-US" b="1" spc="100" dirty="0">
              <a:latin typeface="+mj-ea"/>
              <a:ea typeface="+mj-ea"/>
              <a:cs typeface="+mn-ea"/>
              <a:sym typeface="+mn-ea"/>
            </a:endParaRPr>
          </a:p>
          <a:p>
            <a:pPr marL="285750" indent="0" algn="just" fontAlgn="auto">
              <a:lnSpc>
                <a:spcPct val="150000"/>
              </a:lnSpc>
              <a:spcBef>
                <a:spcPts val="600"/>
              </a:spcBef>
              <a:buFont typeface="Wingdings" panose="05000000000000000000" charset="0"/>
              <a:buNone/>
            </a:pPr>
            <a:r>
              <a:rPr lang="zh-CN" altLang="en-US" sz="1600" spc="100" dirty="0">
                <a:latin typeface="微软雅黑" panose="020B0503020204020204" charset="-122"/>
                <a:ea typeface="微软雅黑" panose="020B0503020204020204" charset="-122"/>
                <a:cs typeface="+mn-ea"/>
                <a:sym typeface="+mn-ea"/>
              </a:rPr>
              <a:t>使用感知损失</a:t>
            </a:r>
            <a:r>
              <a:rPr lang="en-US" altLang="zh-CN" sz="1600" spc="100" dirty="0">
                <a:latin typeface="微软雅黑" panose="020B0503020204020204" charset="-122"/>
                <a:ea typeface="微软雅黑" panose="020B0503020204020204" charset="-122"/>
                <a:cs typeface="+mn-ea"/>
                <a:sym typeface="+mn-ea"/>
              </a:rPr>
              <a:t>(</a:t>
            </a:r>
            <a:r>
              <a:rPr lang="zh-CN" altLang="en-US" sz="1600" spc="100" dirty="0">
                <a:latin typeface="微软雅黑" panose="020B0503020204020204" charset="-122"/>
                <a:ea typeface="微软雅黑" panose="020B0503020204020204" charset="-122"/>
                <a:cs typeface="+mn-ea"/>
                <a:sym typeface="+mn-ea"/>
              </a:rPr>
              <a:t>公式</a:t>
            </a:r>
            <a:r>
              <a:rPr lang="en-US" altLang="zh-CN" sz="1600" spc="100" dirty="0">
                <a:latin typeface="微软雅黑" panose="020B0503020204020204" charset="-122"/>
                <a:ea typeface="微软雅黑" panose="020B0503020204020204" charset="-122"/>
                <a:cs typeface="+mn-ea"/>
                <a:sym typeface="+mn-ea"/>
              </a:rPr>
              <a:t>3.1)</a:t>
            </a:r>
            <a:r>
              <a:rPr lang="zh-CN" altLang="en-US" sz="1600" spc="100" dirty="0">
                <a:latin typeface="微软雅黑" panose="020B0503020204020204" charset="-122"/>
                <a:ea typeface="微软雅黑" panose="020B0503020204020204" charset="-122"/>
                <a:cs typeface="+mn-ea"/>
                <a:sym typeface="+mn-ea"/>
              </a:rPr>
              <a:t>约束重构网络，并引导神经网络在预定方向上重构图像；</a:t>
            </a:r>
            <a:endParaRPr lang="zh-CN" altLang="en-US" sz="1600" spc="100" dirty="0">
              <a:latin typeface="微软雅黑" panose="020B0503020204020204" charset="-122"/>
              <a:ea typeface="微软雅黑" panose="020B0503020204020204" charset="-122"/>
              <a:cs typeface="+mn-ea"/>
              <a:sym typeface="+mn-ea"/>
            </a:endParaRPr>
          </a:p>
        </p:txBody>
      </p:sp>
      <p:sp>
        <p:nvSpPr>
          <p:cNvPr id="9" name="文本框 8"/>
          <p:cNvSpPr txBox="1"/>
          <p:nvPr/>
        </p:nvSpPr>
        <p:spPr>
          <a:xfrm>
            <a:off x="8504555" y="2991485"/>
            <a:ext cx="678180" cy="368300"/>
          </a:xfrm>
          <a:prstGeom prst="rect">
            <a:avLst/>
          </a:prstGeom>
          <a:noFill/>
        </p:spPr>
        <p:txBody>
          <a:bodyPr wrap="none" rtlCol="0" anchor="t">
            <a:spAutoFit/>
          </a:bodyPr>
          <a:lstStyle/>
          <a:p>
            <a:r>
              <a:rPr lang="en-US" altLang="zh-CN" sz="1600" spc="100" dirty="0">
                <a:latin typeface="微软雅黑" panose="020B0503020204020204" charset="-122"/>
                <a:ea typeface="微软雅黑" panose="020B0503020204020204" charset="-122"/>
                <a:cs typeface="+mn-ea"/>
                <a:sym typeface="+mn-ea"/>
              </a:rPr>
              <a:t>(3.1</a:t>
            </a:r>
            <a:r>
              <a:rPr lang="en-US" altLang="zh-CN" spc="100" dirty="0">
                <a:latin typeface="微软雅黑" panose="020B0503020204020204" charset="-122"/>
                <a:ea typeface="微软雅黑" panose="020B0503020204020204" charset="-122"/>
                <a:cs typeface="+mn-ea"/>
                <a:sym typeface="+mn-ea"/>
              </a:rPr>
              <a:t>)</a:t>
            </a:r>
            <a:endParaRPr lang="zh-CN" altLang="en-US"/>
          </a:p>
        </p:txBody>
      </p:sp>
      <p:sp>
        <p:nvSpPr>
          <p:cNvPr id="4"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sp>
        <p:nvSpPr>
          <p:cNvPr id="7" name="文本框 6"/>
          <p:cNvSpPr txBox="1"/>
          <p:nvPr/>
        </p:nvSpPr>
        <p:spPr>
          <a:xfrm>
            <a:off x="1145540" y="4612640"/>
            <a:ext cx="9926955" cy="829945"/>
          </a:xfrm>
          <a:prstGeom prst="rect">
            <a:avLst/>
          </a:prstGeom>
          <a:noFill/>
        </p:spPr>
        <p:txBody>
          <a:bodyPr wrap="square" rtlCol="0" anchor="t">
            <a:spAutoFit/>
          </a:bodyPr>
          <a:lstStyle/>
          <a:p>
            <a:pPr marL="285750" indent="0" algn="just" fontAlgn="auto">
              <a:lnSpc>
                <a:spcPct val="150000"/>
              </a:lnSpc>
              <a:spcBef>
                <a:spcPts val="600"/>
              </a:spcBef>
              <a:buFont typeface="Wingdings" panose="05000000000000000000" charset="0"/>
              <a:buNone/>
            </a:pPr>
            <a:r>
              <a:rPr lang="en-US" altLang="zh-CN" sz="1600" spc="100" dirty="0">
                <a:latin typeface="微软雅黑" panose="020B0503020204020204" charset="-122"/>
                <a:ea typeface="微软雅黑" panose="020B0503020204020204" charset="-122"/>
                <a:cs typeface="+mn-ea"/>
                <a:sym typeface="+mn-ea"/>
              </a:rPr>
              <a:t>其中，</a:t>
            </a:r>
            <a:r>
              <a:rPr sz="1600" spc="100" dirty="0">
                <a:latin typeface="微软雅黑" panose="020B0503020204020204" charset="-122"/>
                <a:ea typeface="微软雅黑" panose="020B0503020204020204" charset="-122"/>
                <a:cs typeface="+mn-ea"/>
                <a:sym typeface="+mn-ea"/>
              </a:rPr>
              <a:t>式中其中I</a:t>
            </a:r>
            <a:r>
              <a:rPr sz="1600" spc="100" baseline="-25000" dirty="0">
                <a:latin typeface="微软雅黑" panose="020B0503020204020204" charset="-122"/>
                <a:ea typeface="微软雅黑" panose="020B0503020204020204" charset="-122"/>
                <a:cs typeface="+mn-ea"/>
                <a:sym typeface="+mn-ea"/>
              </a:rPr>
              <a:t>ispace</a:t>
            </a:r>
            <a:r>
              <a:rPr sz="1600" spc="100" dirty="0">
                <a:latin typeface="微软雅黑" panose="020B0503020204020204" charset="-122"/>
                <a:ea typeface="微软雅黑" panose="020B0503020204020204" charset="-122"/>
                <a:cs typeface="+mn-ea"/>
                <a:sym typeface="+mn-ea"/>
              </a:rPr>
              <a:t>表示的是空间域嵌入网络重构的水印图；I</a:t>
            </a:r>
            <a:r>
              <a:rPr sz="1600" spc="100" baseline="-25000" dirty="0">
                <a:latin typeface="微软雅黑" panose="020B0503020204020204" charset="-122"/>
                <a:ea typeface="微软雅黑" panose="020B0503020204020204" charset="-122"/>
                <a:cs typeface="+mn-ea"/>
                <a:sym typeface="+mn-ea"/>
              </a:rPr>
              <a:t>kspace</a:t>
            </a:r>
            <a:r>
              <a:rPr sz="1600" spc="100" dirty="0">
                <a:latin typeface="微软雅黑" panose="020B0503020204020204" charset="-122"/>
                <a:ea typeface="微软雅黑" panose="020B0503020204020204" charset="-122"/>
                <a:cs typeface="+mn-ea"/>
                <a:sym typeface="+mn-ea"/>
              </a:rPr>
              <a:t>表示的是频域嵌入网络重构的水印图；P为</a:t>
            </a:r>
            <a:r>
              <a:rPr lang="zh-CN" sz="1600" spc="100" dirty="0">
                <a:latin typeface="微软雅黑" panose="020B0503020204020204" charset="-122"/>
                <a:ea typeface="微软雅黑" panose="020B0503020204020204" charset="-122"/>
                <a:cs typeface="+mn-ea"/>
                <a:sym typeface="+mn-ea"/>
              </a:rPr>
              <a:t>文献</a:t>
            </a:r>
            <a:r>
              <a:rPr lang="en-US" altLang="zh-CN" sz="1600" spc="100" dirty="0">
                <a:latin typeface="微软雅黑" panose="020B0503020204020204" charset="-122"/>
                <a:ea typeface="微软雅黑" panose="020B0503020204020204" charset="-122"/>
                <a:cs typeface="+mn-ea"/>
                <a:sym typeface="+mn-ea"/>
              </a:rPr>
              <a:t>[6]</a:t>
            </a:r>
            <a:r>
              <a:rPr sz="1600" spc="100" dirty="0">
                <a:latin typeface="微软雅黑" panose="020B0503020204020204" charset="-122"/>
                <a:ea typeface="微软雅黑" panose="020B0503020204020204" charset="-122"/>
                <a:cs typeface="+mn-ea"/>
                <a:sym typeface="+mn-ea"/>
              </a:rPr>
              <a:t>感知损失；L</a:t>
            </a:r>
            <a:r>
              <a:rPr sz="1600" spc="100" baseline="-25000" dirty="0">
                <a:latin typeface="微软雅黑" panose="020B0503020204020204" charset="-122"/>
                <a:ea typeface="微软雅黑" panose="020B0503020204020204" charset="-122"/>
                <a:cs typeface="+mn-ea"/>
                <a:sym typeface="+mn-ea"/>
              </a:rPr>
              <a:t>BEGAN</a:t>
            </a:r>
            <a:r>
              <a:rPr sz="1600" spc="100" dirty="0">
                <a:latin typeface="微软雅黑" panose="020B0503020204020204" charset="-122"/>
                <a:ea typeface="微软雅黑" panose="020B0503020204020204" charset="-122"/>
                <a:cs typeface="+mn-ea"/>
                <a:sym typeface="+mn-ea"/>
              </a:rPr>
              <a:t>是BEGAN[</a:t>
            </a:r>
            <a:r>
              <a:rPr lang="en-US" sz="1600" spc="100" dirty="0">
                <a:latin typeface="微软雅黑" panose="020B0503020204020204" charset="-122"/>
                <a:ea typeface="微软雅黑" panose="020B0503020204020204" charset="-122"/>
                <a:cs typeface="+mn-ea"/>
                <a:sym typeface="+mn-ea"/>
              </a:rPr>
              <a:t>7</a:t>
            </a:r>
            <a:r>
              <a:rPr sz="1600" spc="100" dirty="0">
                <a:latin typeface="微软雅黑" panose="020B0503020204020204" charset="-122"/>
                <a:ea typeface="微软雅黑" panose="020B0503020204020204" charset="-122"/>
                <a:cs typeface="+mn-ea"/>
                <a:sym typeface="+mn-ea"/>
              </a:rPr>
              <a:t>]中所提的对抗损失。</a:t>
            </a:r>
            <a:endParaRPr sz="1600" spc="100" dirty="0">
              <a:latin typeface="微软雅黑" panose="020B0503020204020204" charset="-122"/>
              <a:ea typeface="微软雅黑" panose="020B0503020204020204" charset="-122"/>
              <a:cs typeface="+mn-ea"/>
              <a:sym typeface="+mn-ea"/>
            </a:endParaRPr>
          </a:p>
        </p:txBody>
      </p:sp>
      <p:sp>
        <p:nvSpPr>
          <p:cNvPr id="28" name="文本框 27"/>
          <p:cNvSpPr txBox="1"/>
          <p:nvPr>
            <p:custDataLst>
              <p:tags r:id="rId1"/>
            </p:custDataLst>
          </p:nvPr>
        </p:nvSpPr>
        <p:spPr>
          <a:xfrm>
            <a:off x="690144" y="5626571"/>
            <a:ext cx="10738905" cy="1168400"/>
          </a:xfrm>
          <a:prstGeom prst="rect">
            <a:avLst/>
          </a:prstGeom>
          <a:noFill/>
        </p:spPr>
        <p:txBody>
          <a:bodyPr wrap="square">
            <a:spAutoFit/>
          </a:bodyPr>
          <a:lstStyle/>
          <a:p>
            <a:r>
              <a:rPr lang="en-US" altLang="zh-CN" sz="1400" dirty="0">
                <a:solidFill>
                  <a:srgbClr val="333333"/>
                </a:solidFill>
                <a:latin typeface="Arial" panose="020B0604020202020204" pitchFamily="34" charset="0"/>
              </a:rPr>
              <a:t>[6] </a:t>
            </a:r>
            <a:r>
              <a:rPr lang="en-US" altLang="zh-CN" sz="1400" b="0" i="0" dirty="0">
                <a:solidFill>
                  <a:srgbClr val="333333"/>
                </a:solidFill>
                <a:effectLst/>
                <a:latin typeface="Arial" panose="020B0604020202020204" pitchFamily="34" charset="0"/>
              </a:rPr>
              <a:t>Johnson J, Alahi A, Fei-Fei L. Perceptual losses for real-time style transfer and super-resolution[C]//Computer Vision–ECCV 2016: 14th European Conference, Amsterdam, The Netherlands, October 11-14, 2016, Proceedings, Part II 14. Springer International Publishing, 2016: 694-711.</a:t>
            </a:r>
            <a:endParaRPr lang="en-US" altLang="zh-CN" sz="1400" b="0" i="0" dirty="0">
              <a:solidFill>
                <a:srgbClr val="333333"/>
              </a:solidFill>
              <a:effectLst/>
              <a:latin typeface="Arial" panose="020B0604020202020204" pitchFamily="34" charset="0"/>
            </a:endParaRPr>
          </a:p>
          <a:p>
            <a:r>
              <a:rPr lang="en-US" altLang="zh-CN" sz="1400" b="0" i="0" dirty="0">
                <a:solidFill>
                  <a:srgbClr val="333333"/>
                </a:solidFill>
                <a:effectLst/>
                <a:latin typeface="Arial" panose="020B0604020202020204" pitchFamily="34" charset="0"/>
              </a:rPr>
              <a:t>[7] Berthelot D, Schumm T, Metz L. Began: Boundary equilibrium generative adversarial networks[J]. arXiv preprint arXiv:1703.10717, 2017.</a:t>
            </a:r>
            <a:endParaRPr lang="en-US" altLang="zh-CN" sz="1400" b="0" i="0" dirty="0">
              <a:solidFill>
                <a:srgbClr val="333333"/>
              </a:solidFill>
              <a:effectLst/>
              <a:latin typeface="Arial" panose="020B0604020202020204" pitchFamily="34" charset="0"/>
            </a:endParaRPr>
          </a:p>
        </p:txBody>
      </p:sp>
      <p:cxnSp>
        <p:nvCxnSpPr>
          <p:cNvPr id="237" name="直接连接符 236"/>
          <p:cNvCxnSpPr/>
          <p:nvPr>
            <p:custDataLst>
              <p:tags r:id="rId2"/>
            </p:custDataLst>
          </p:nvPr>
        </p:nvCxnSpPr>
        <p:spPr>
          <a:xfrm>
            <a:off x="647223" y="5569685"/>
            <a:ext cx="10616595" cy="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14" name="图片 13"/>
          <p:cNvPicPr>
            <a:picLocks noChangeAspect="1"/>
          </p:cNvPicPr>
          <p:nvPr>
            <p:custDataLst>
              <p:tags r:id="rId3"/>
            </p:custDataLst>
          </p:nvPr>
        </p:nvPicPr>
        <p:blipFill>
          <a:blip r:embed="rId4"/>
          <a:stretch>
            <a:fillRect/>
          </a:stretch>
        </p:blipFill>
        <p:spPr>
          <a:xfrm>
            <a:off x="2862580" y="2790825"/>
            <a:ext cx="5130165" cy="1755775"/>
          </a:xfrm>
          <a:prstGeom prst="rect">
            <a:avLst/>
          </a:prstGeom>
        </p:spPr>
      </p:pic>
      <p:sp>
        <p:nvSpPr>
          <p:cNvPr id="16" name="文本框 15"/>
          <p:cNvSpPr txBox="1"/>
          <p:nvPr>
            <p:custDataLst>
              <p:tags r:id="rId5"/>
            </p:custDataLst>
          </p:nvPr>
        </p:nvSpPr>
        <p:spPr>
          <a:xfrm>
            <a:off x="8504555" y="3637915"/>
            <a:ext cx="678180" cy="368300"/>
          </a:xfrm>
          <a:prstGeom prst="rect">
            <a:avLst/>
          </a:prstGeom>
          <a:noFill/>
        </p:spPr>
        <p:txBody>
          <a:bodyPr wrap="none" rtlCol="0" anchor="t">
            <a:spAutoFit/>
          </a:bodyPr>
          <a:lstStyle/>
          <a:p>
            <a:r>
              <a:rPr lang="en-US" altLang="zh-CN" sz="1600" spc="100" dirty="0">
                <a:latin typeface="微软雅黑" panose="020B0503020204020204" charset="-122"/>
                <a:ea typeface="微软雅黑" panose="020B0503020204020204" charset="-122"/>
                <a:cs typeface="+mn-ea"/>
                <a:sym typeface="+mn-ea"/>
              </a:rPr>
              <a:t>(3.2</a:t>
            </a:r>
            <a:r>
              <a:rPr lang="en-US" altLang="zh-CN" spc="100" dirty="0">
                <a:latin typeface="微软雅黑" panose="020B0503020204020204" charset="-122"/>
                <a:ea typeface="微软雅黑" panose="020B0503020204020204" charset="-122"/>
                <a:cs typeface="+mn-ea"/>
                <a:sym typeface="+mn-ea"/>
              </a:rPr>
              <a:t>)</a:t>
            </a:r>
            <a:endParaRPr lang="zh-CN" altLang="en-US"/>
          </a:p>
        </p:txBody>
      </p:sp>
      <p:sp>
        <p:nvSpPr>
          <p:cNvPr id="17" name="文本框 16"/>
          <p:cNvSpPr txBox="1"/>
          <p:nvPr>
            <p:custDataLst>
              <p:tags r:id="rId6"/>
            </p:custDataLst>
          </p:nvPr>
        </p:nvSpPr>
        <p:spPr>
          <a:xfrm>
            <a:off x="8504555" y="4176395"/>
            <a:ext cx="678180" cy="368300"/>
          </a:xfrm>
          <a:prstGeom prst="rect">
            <a:avLst/>
          </a:prstGeom>
          <a:noFill/>
        </p:spPr>
        <p:txBody>
          <a:bodyPr wrap="none" rtlCol="0" anchor="t">
            <a:spAutoFit/>
          </a:bodyPr>
          <a:lstStyle/>
          <a:p>
            <a:r>
              <a:rPr lang="en-US" altLang="zh-CN" sz="1600" spc="100" dirty="0">
                <a:latin typeface="微软雅黑" panose="020B0503020204020204" charset="-122"/>
                <a:ea typeface="微软雅黑" panose="020B0503020204020204" charset="-122"/>
                <a:cs typeface="+mn-ea"/>
                <a:sym typeface="+mn-ea"/>
              </a:rPr>
              <a:t>(3.3</a:t>
            </a:r>
            <a:r>
              <a:rPr lang="en-US" altLang="zh-CN" spc="100" dirty="0">
                <a:latin typeface="微软雅黑" panose="020B0503020204020204" charset="-122"/>
                <a:ea typeface="微软雅黑" panose="020B0503020204020204" charset="-122"/>
                <a:cs typeface="+mn-ea"/>
                <a:sym typeface="+mn-ea"/>
              </a:rPr>
              <a:t>)</a:t>
            </a: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íṥḷíḑé"/>
          <p:cNvSpPr txBox="1"/>
          <p:nvPr/>
        </p:nvSpPr>
        <p:spPr>
          <a:xfrm>
            <a:off x="3959256" y="1830679"/>
            <a:ext cx="466794" cy="461665"/>
          </a:xfrm>
          <a:prstGeom prst="rect">
            <a:avLst/>
          </a:prstGeom>
          <a:noFill/>
        </p:spPr>
        <p:txBody>
          <a:bodyPr wrap="none" anchor="ctr">
            <a:noAutofit/>
          </a:bodyPr>
          <a:lstStyle/>
          <a:p>
            <a:pPr algn="ctr"/>
            <a:r>
              <a:rPr lang="en-US" altLang="zh-CN" sz="2800" dirty="0">
                <a:solidFill>
                  <a:srgbClr val="11B2AE"/>
                </a:solidFill>
                <a:latin typeface="Impact" panose="020B0806030902050204" pitchFamily="34" charset="0"/>
              </a:rPr>
              <a:t>01</a:t>
            </a:r>
            <a:endParaRPr lang="en-US" altLang="zh-CN" sz="2800" dirty="0">
              <a:solidFill>
                <a:srgbClr val="11B2AE"/>
              </a:solidFill>
              <a:latin typeface="Impact" panose="020B0806030902050204" pitchFamily="34" charset="0"/>
            </a:endParaRPr>
          </a:p>
        </p:txBody>
      </p:sp>
      <p:cxnSp>
        <p:nvCxnSpPr>
          <p:cNvPr id="15" name="直接连接符 14"/>
          <p:cNvCxnSpPr/>
          <p:nvPr/>
        </p:nvCxnSpPr>
        <p:spPr>
          <a:xfrm>
            <a:off x="4557722" y="1801904"/>
            <a:ext cx="0" cy="519214"/>
          </a:xfrm>
          <a:prstGeom prst="line">
            <a:avLst/>
          </a:prstGeom>
          <a:ln w="28575">
            <a:solidFill>
              <a:srgbClr val="11B2AE"/>
            </a:solidFill>
          </a:ln>
        </p:spPr>
        <p:style>
          <a:lnRef idx="1">
            <a:schemeClr val="accent1"/>
          </a:lnRef>
          <a:fillRef idx="0">
            <a:schemeClr val="accent1"/>
          </a:fillRef>
          <a:effectRef idx="0">
            <a:schemeClr val="accent1"/>
          </a:effectRef>
          <a:fontRef idx="minor">
            <a:schemeClr val="tx1"/>
          </a:fontRef>
        </p:style>
      </p:cxnSp>
      <p:sp>
        <p:nvSpPr>
          <p:cNvPr id="16" name="išḻidé"/>
          <p:cNvSpPr/>
          <p:nvPr/>
        </p:nvSpPr>
        <p:spPr bwMode="auto">
          <a:xfrm>
            <a:off x="4644143" y="2078945"/>
            <a:ext cx="3610267" cy="316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endParaRPr lang="en-US" altLang="zh-CN" sz="1100" dirty="0"/>
          </a:p>
        </p:txBody>
      </p:sp>
      <p:sp>
        <p:nvSpPr>
          <p:cNvPr id="17" name="îsľïḑê"/>
          <p:cNvSpPr txBox="1"/>
          <p:nvPr/>
        </p:nvSpPr>
        <p:spPr bwMode="auto">
          <a:xfrm>
            <a:off x="4644143" y="1946913"/>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defRPr/>
            </a:pPr>
            <a:r>
              <a:rPr lang="zh-CN" altLang="en-US" sz="2800" b="1" kern="0" dirty="0">
                <a:solidFill>
                  <a:srgbClr val="1C50A2"/>
                </a:solidFill>
                <a:latin typeface="+mj-ea"/>
                <a:ea typeface="+mj-ea"/>
              </a:rPr>
              <a:t>研究背景和意义</a:t>
            </a:r>
            <a:endParaRPr lang="zh-CN" altLang="en-US" sz="2800" b="1" kern="0" dirty="0">
              <a:solidFill>
                <a:srgbClr val="1C50A2"/>
              </a:solidFill>
              <a:latin typeface="+mj-ea"/>
              <a:ea typeface="+mj-ea"/>
            </a:endParaRPr>
          </a:p>
        </p:txBody>
      </p:sp>
      <p:sp>
        <p:nvSpPr>
          <p:cNvPr id="18" name="îṧ1ïḋê"/>
          <p:cNvSpPr txBox="1"/>
          <p:nvPr/>
        </p:nvSpPr>
        <p:spPr>
          <a:xfrm>
            <a:off x="3959256" y="2630405"/>
            <a:ext cx="503663" cy="461665"/>
          </a:xfrm>
          <a:prstGeom prst="rect">
            <a:avLst/>
          </a:prstGeom>
          <a:noFill/>
        </p:spPr>
        <p:txBody>
          <a:bodyPr wrap="none" anchor="ctr">
            <a:noAutofit/>
          </a:bodyPr>
          <a:lstStyle/>
          <a:p>
            <a:pPr algn="ctr"/>
            <a:r>
              <a:rPr lang="en-US" altLang="zh-CN" sz="2800">
                <a:solidFill>
                  <a:srgbClr val="11B2AE"/>
                </a:solidFill>
                <a:latin typeface="Impact" panose="020B0806030902050204" pitchFamily="34" charset="0"/>
              </a:rPr>
              <a:t>02</a:t>
            </a:r>
            <a:endParaRPr lang="en-US" altLang="zh-CN" sz="2800">
              <a:solidFill>
                <a:srgbClr val="11B2AE"/>
              </a:solidFill>
              <a:latin typeface="Impact" panose="020B0806030902050204" pitchFamily="34" charset="0"/>
            </a:endParaRPr>
          </a:p>
        </p:txBody>
      </p:sp>
      <p:cxnSp>
        <p:nvCxnSpPr>
          <p:cNvPr id="19" name="直接连接符 18"/>
          <p:cNvCxnSpPr/>
          <p:nvPr/>
        </p:nvCxnSpPr>
        <p:spPr>
          <a:xfrm>
            <a:off x="4576156" y="2601630"/>
            <a:ext cx="0" cy="519214"/>
          </a:xfrm>
          <a:prstGeom prst="line">
            <a:avLst/>
          </a:prstGeom>
          <a:ln w="28575" cap="flat" cmpd="sng" algn="ctr">
            <a:solidFill>
              <a:srgbClr val="11B2AE"/>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0" name="îSľiḓe"/>
          <p:cNvSpPr/>
          <p:nvPr/>
        </p:nvSpPr>
        <p:spPr bwMode="auto">
          <a:xfrm>
            <a:off x="4662577" y="2878671"/>
            <a:ext cx="3610267" cy="316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endParaRPr lang="en-US" altLang="zh-CN" sz="1100" dirty="0"/>
          </a:p>
        </p:txBody>
      </p:sp>
      <p:sp>
        <p:nvSpPr>
          <p:cNvPr id="21" name="íŝḻiḓê"/>
          <p:cNvSpPr txBox="1"/>
          <p:nvPr/>
        </p:nvSpPr>
        <p:spPr bwMode="auto">
          <a:xfrm>
            <a:off x="4662577" y="2745857"/>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defTabSz="342900">
              <a:spcBef>
                <a:spcPct val="0"/>
              </a:spcBef>
              <a:defRPr/>
            </a:pPr>
            <a:r>
              <a:rPr lang="zh-CN" altLang="en-US" sz="2800" b="1" dirty="0">
                <a:solidFill>
                  <a:srgbClr val="1C50A2"/>
                </a:solidFill>
                <a:latin typeface="+mj-ea"/>
                <a:ea typeface="+mj-ea"/>
                <a:sym typeface="微软雅黑" panose="020B0503020204020204" charset="-122"/>
              </a:rPr>
              <a:t>国内外研究现状</a:t>
            </a:r>
            <a:endParaRPr lang="zh-CN" altLang="en-US" sz="2800" b="1" dirty="0">
              <a:solidFill>
                <a:srgbClr val="1C50A2"/>
              </a:solidFill>
              <a:latin typeface="+mj-ea"/>
              <a:ea typeface="+mj-ea"/>
              <a:sym typeface="微软雅黑" panose="020B0503020204020204" charset="-122"/>
            </a:endParaRPr>
          </a:p>
        </p:txBody>
      </p:sp>
      <p:sp>
        <p:nvSpPr>
          <p:cNvPr id="22" name="isľîḋé"/>
          <p:cNvSpPr txBox="1"/>
          <p:nvPr/>
        </p:nvSpPr>
        <p:spPr>
          <a:xfrm>
            <a:off x="3959256" y="3430131"/>
            <a:ext cx="513282" cy="461665"/>
          </a:xfrm>
          <a:prstGeom prst="rect">
            <a:avLst/>
          </a:prstGeom>
          <a:noFill/>
        </p:spPr>
        <p:txBody>
          <a:bodyPr wrap="none" anchor="ctr">
            <a:noAutofit/>
          </a:bodyPr>
          <a:lstStyle/>
          <a:p>
            <a:pPr algn="ctr"/>
            <a:r>
              <a:rPr lang="en-US" altLang="zh-CN" sz="2800">
                <a:solidFill>
                  <a:srgbClr val="11B2AE"/>
                </a:solidFill>
                <a:latin typeface="Impact" panose="020B0806030902050204" pitchFamily="34" charset="0"/>
              </a:rPr>
              <a:t>03</a:t>
            </a:r>
            <a:endParaRPr lang="en-US" altLang="zh-CN" sz="2800">
              <a:solidFill>
                <a:srgbClr val="11B2AE"/>
              </a:solidFill>
              <a:latin typeface="Impact" panose="020B0806030902050204" pitchFamily="34" charset="0"/>
            </a:endParaRPr>
          </a:p>
        </p:txBody>
      </p:sp>
      <p:cxnSp>
        <p:nvCxnSpPr>
          <p:cNvPr id="23" name="直接连接符 22"/>
          <p:cNvCxnSpPr/>
          <p:nvPr/>
        </p:nvCxnSpPr>
        <p:spPr>
          <a:xfrm>
            <a:off x="4580966" y="3401356"/>
            <a:ext cx="0" cy="519214"/>
          </a:xfrm>
          <a:prstGeom prst="line">
            <a:avLst/>
          </a:prstGeom>
          <a:ln w="28575" cap="flat" cmpd="sng" algn="ctr">
            <a:solidFill>
              <a:srgbClr val="11B2AE"/>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5" name="ísḻiḍe"/>
          <p:cNvSpPr txBox="1"/>
          <p:nvPr/>
        </p:nvSpPr>
        <p:spPr bwMode="auto">
          <a:xfrm>
            <a:off x="4667387" y="3562361"/>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defTabSz="342900">
              <a:spcBef>
                <a:spcPct val="0"/>
              </a:spcBef>
              <a:defRPr/>
            </a:pPr>
            <a:r>
              <a:rPr lang="zh-CN" altLang="en-US" sz="2800" b="1" dirty="0">
                <a:solidFill>
                  <a:srgbClr val="1C50A2"/>
                </a:solidFill>
                <a:latin typeface="+mj-ea"/>
                <a:ea typeface="+mj-ea"/>
                <a:sym typeface="微软雅黑" panose="020B0503020204020204" charset="-122"/>
              </a:rPr>
              <a:t>研究内容</a:t>
            </a:r>
            <a:endParaRPr lang="zh-CN" altLang="en-US" sz="2800" b="1" dirty="0">
              <a:solidFill>
                <a:srgbClr val="1C50A2"/>
              </a:solidFill>
              <a:latin typeface="+mj-ea"/>
              <a:ea typeface="+mj-ea"/>
              <a:sym typeface="微软雅黑" panose="020B0503020204020204" charset="-122"/>
            </a:endParaRPr>
          </a:p>
        </p:txBody>
      </p:sp>
      <p:sp>
        <p:nvSpPr>
          <p:cNvPr id="26" name="îṡlïḓé"/>
          <p:cNvSpPr txBox="1"/>
          <p:nvPr/>
        </p:nvSpPr>
        <p:spPr>
          <a:xfrm>
            <a:off x="3959256" y="4229857"/>
            <a:ext cx="503663" cy="461665"/>
          </a:xfrm>
          <a:prstGeom prst="rect">
            <a:avLst/>
          </a:prstGeom>
          <a:noFill/>
        </p:spPr>
        <p:txBody>
          <a:bodyPr wrap="none" anchor="ctr">
            <a:noAutofit/>
          </a:bodyPr>
          <a:lstStyle/>
          <a:p>
            <a:pPr algn="ctr"/>
            <a:r>
              <a:rPr lang="en-US" altLang="zh-CN" sz="2800">
                <a:solidFill>
                  <a:srgbClr val="11B2AE"/>
                </a:solidFill>
                <a:latin typeface="Impact" panose="020B0806030902050204" pitchFamily="34" charset="0"/>
              </a:rPr>
              <a:t>04</a:t>
            </a:r>
            <a:endParaRPr lang="en-US" altLang="zh-CN" sz="2800">
              <a:solidFill>
                <a:srgbClr val="11B2AE"/>
              </a:solidFill>
              <a:latin typeface="Impact" panose="020B0806030902050204" pitchFamily="34" charset="0"/>
            </a:endParaRPr>
          </a:p>
        </p:txBody>
      </p:sp>
      <p:cxnSp>
        <p:nvCxnSpPr>
          <p:cNvPr id="27" name="直接连接符 26"/>
          <p:cNvCxnSpPr/>
          <p:nvPr/>
        </p:nvCxnSpPr>
        <p:spPr>
          <a:xfrm>
            <a:off x="4576156" y="4201082"/>
            <a:ext cx="0" cy="519214"/>
          </a:xfrm>
          <a:prstGeom prst="line">
            <a:avLst/>
          </a:prstGeom>
          <a:ln w="28575" cap="flat" cmpd="sng" algn="ctr">
            <a:solidFill>
              <a:srgbClr val="11B2AE"/>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îṩľîḓè"/>
          <p:cNvSpPr txBox="1"/>
          <p:nvPr/>
        </p:nvSpPr>
        <p:spPr bwMode="auto">
          <a:xfrm>
            <a:off x="4662577" y="4345309"/>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defTabSz="342900">
              <a:spcBef>
                <a:spcPct val="0"/>
              </a:spcBef>
              <a:defRPr/>
            </a:pPr>
            <a:r>
              <a:rPr lang="zh-CN" altLang="en-US" sz="2800" b="1" dirty="0">
                <a:solidFill>
                  <a:srgbClr val="1C50A2"/>
                </a:solidFill>
                <a:latin typeface="+mj-ea"/>
                <a:ea typeface="+mj-ea"/>
                <a:sym typeface="微软雅黑" panose="020B0503020204020204" charset="-122"/>
              </a:rPr>
              <a:t>研究总结</a:t>
            </a:r>
            <a:endParaRPr lang="zh-CN" altLang="en-US" sz="2800" b="1" dirty="0">
              <a:solidFill>
                <a:srgbClr val="1C50A2"/>
              </a:solidFill>
              <a:latin typeface="+mj-ea"/>
              <a:ea typeface="+mj-ea"/>
              <a:sym typeface="微软雅黑" panose="020B0503020204020204" charset="-122"/>
            </a:endParaRPr>
          </a:p>
        </p:txBody>
      </p:sp>
      <p:sp>
        <p:nvSpPr>
          <p:cNvPr id="30" name="î$ļíḍê"/>
          <p:cNvSpPr txBox="1"/>
          <p:nvPr/>
        </p:nvSpPr>
        <p:spPr>
          <a:xfrm>
            <a:off x="3959256" y="5029583"/>
            <a:ext cx="514885" cy="461665"/>
          </a:xfrm>
          <a:prstGeom prst="rect">
            <a:avLst/>
          </a:prstGeom>
          <a:noFill/>
        </p:spPr>
        <p:txBody>
          <a:bodyPr wrap="none" anchor="ctr">
            <a:noAutofit/>
          </a:bodyPr>
          <a:lstStyle/>
          <a:p>
            <a:pPr algn="ctr"/>
            <a:r>
              <a:rPr lang="en-US" altLang="zh-CN" sz="2800">
                <a:solidFill>
                  <a:srgbClr val="11B2AE"/>
                </a:solidFill>
                <a:latin typeface="Impact" panose="020B0806030902050204" pitchFamily="34" charset="0"/>
              </a:rPr>
              <a:t>05</a:t>
            </a:r>
            <a:endParaRPr lang="en-US" altLang="zh-CN" sz="2800">
              <a:solidFill>
                <a:srgbClr val="11B2AE"/>
              </a:solidFill>
              <a:latin typeface="Impact" panose="020B0806030902050204" pitchFamily="34" charset="0"/>
            </a:endParaRPr>
          </a:p>
        </p:txBody>
      </p:sp>
      <p:cxnSp>
        <p:nvCxnSpPr>
          <p:cNvPr id="31" name="直接连接符 30"/>
          <p:cNvCxnSpPr/>
          <p:nvPr/>
        </p:nvCxnSpPr>
        <p:spPr>
          <a:xfrm>
            <a:off x="4581767" y="5000808"/>
            <a:ext cx="0" cy="519214"/>
          </a:xfrm>
          <a:prstGeom prst="line">
            <a:avLst/>
          </a:prstGeom>
          <a:ln w="28575" cap="flat" cmpd="sng" algn="ctr">
            <a:solidFill>
              <a:srgbClr val="11B2AE"/>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3" name="iśľîḍè"/>
          <p:cNvSpPr txBox="1"/>
          <p:nvPr/>
        </p:nvSpPr>
        <p:spPr bwMode="auto">
          <a:xfrm>
            <a:off x="4668188" y="5136646"/>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defTabSz="342900">
              <a:spcBef>
                <a:spcPct val="0"/>
              </a:spcBef>
              <a:defRPr/>
            </a:pPr>
            <a:r>
              <a:rPr lang="zh-CN" altLang="en-US" sz="2800" b="1" dirty="0">
                <a:solidFill>
                  <a:srgbClr val="1C50A2"/>
                </a:solidFill>
                <a:latin typeface="+mj-ea"/>
                <a:ea typeface="+mj-ea"/>
                <a:sym typeface="微软雅黑" panose="020B0503020204020204" charset="-122"/>
              </a:rPr>
              <a:t>科研成果</a:t>
            </a:r>
            <a:endParaRPr lang="zh-CN" altLang="en-US" sz="2800" b="1" dirty="0">
              <a:solidFill>
                <a:srgbClr val="1C50A2"/>
              </a:solidFill>
              <a:latin typeface="+mj-ea"/>
              <a:ea typeface="+mj-ea"/>
              <a:sym typeface="微软雅黑" panose="020B0503020204020204" charset="-122"/>
            </a:endParaRPr>
          </a:p>
        </p:txBody>
      </p:sp>
      <p:sp>
        <p:nvSpPr>
          <p:cNvPr id="38" name="îśḻídè"/>
          <p:cNvSpPr txBox="1"/>
          <p:nvPr/>
        </p:nvSpPr>
        <p:spPr bwMode="auto">
          <a:xfrm>
            <a:off x="669925" y="943795"/>
            <a:ext cx="2587770" cy="654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en-US" altLang="zh-CN" dirty="0">
                <a:solidFill>
                  <a:srgbClr val="1C50A2"/>
                </a:solidFill>
              </a:rPr>
              <a:t>content</a:t>
            </a:r>
            <a:endParaRPr lang="en-US" altLang="zh-CN" dirty="0">
              <a:solidFill>
                <a:srgbClr val="1C50A2"/>
              </a:solidFill>
            </a:endParaRPr>
          </a:p>
        </p:txBody>
      </p:sp>
      <p:sp>
        <p:nvSpPr>
          <p:cNvPr id="2" name="文本框 1"/>
          <p:cNvSpPr txBox="1"/>
          <p:nvPr/>
        </p:nvSpPr>
        <p:spPr>
          <a:xfrm>
            <a:off x="533400" y="440267"/>
            <a:ext cx="1439602" cy="830997"/>
          </a:xfrm>
          <a:prstGeom prst="rect">
            <a:avLst/>
          </a:prstGeom>
          <a:noFill/>
        </p:spPr>
        <p:txBody>
          <a:bodyPr wrap="square" rtlCol="0">
            <a:spAutoFit/>
          </a:bodyPr>
          <a:lstStyle/>
          <a:p>
            <a:r>
              <a:rPr lang="zh-CN" altLang="en-US" sz="4800" b="1" dirty="0">
                <a:solidFill>
                  <a:srgbClr val="1C50A2"/>
                </a:solidFill>
              </a:rPr>
              <a:t>目录</a:t>
            </a:r>
            <a:endParaRPr lang="zh-CN" altLang="en-US" sz="4800" b="1" dirty="0">
              <a:solidFill>
                <a:srgbClr val="1C50A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水印提取网络</a:t>
            </a:r>
            <a:endParaRPr lang="zh-CN" altLang="en-US" sz="2400" b="1" dirty="0">
              <a:solidFill>
                <a:schemeClr val="bg1"/>
              </a:solidFill>
            </a:endParaRPr>
          </a:p>
        </p:txBody>
      </p:sp>
      <p:sp>
        <p:nvSpPr>
          <p:cNvPr id="50" name="文本框 49"/>
          <p:cNvSpPr txBox="1"/>
          <p:nvPr/>
        </p:nvSpPr>
        <p:spPr>
          <a:xfrm>
            <a:off x="6915785" y="4802505"/>
            <a:ext cx="2165350" cy="337185"/>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3-7  </a:t>
            </a:r>
            <a:r>
              <a:rPr lang="zh-CN" altLang="en-US" sz="1600" dirty="0">
                <a:latin typeface="+mn-ea"/>
                <a:cs typeface="+mn-ea"/>
                <a:sym typeface="微软雅黑" panose="020B0503020204020204" charset="-122"/>
              </a:rPr>
              <a:t>水印提取网络</a:t>
            </a:r>
            <a:endParaRPr lang="zh-CN" altLang="en-US" sz="1600" dirty="0">
              <a:latin typeface="+mn-ea"/>
              <a:cs typeface="+mn-ea"/>
              <a:sym typeface="微软雅黑" panose="020B0503020204020204" charset="-122"/>
            </a:endParaRPr>
          </a:p>
        </p:txBody>
      </p:sp>
      <p:sp>
        <p:nvSpPr>
          <p:cNvPr id="2" name="矩形 1"/>
          <p:cNvSpPr/>
          <p:nvPr/>
        </p:nvSpPr>
        <p:spPr>
          <a:xfrm>
            <a:off x="692785" y="1998980"/>
            <a:ext cx="3044825" cy="3246120"/>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mj-ea"/>
                <a:ea typeface="+mj-ea"/>
                <a:cs typeface="+mn-ea"/>
                <a:sym typeface="+mn-ea"/>
              </a:rPr>
              <a:t>算法要点</a:t>
            </a:r>
            <a:endParaRPr lang="zh-CN" altLang="en-US" b="1" spc="100" dirty="0">
              <a:latin typeface="+mj-ea"/>
              <a:ea typeface="+mj-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在双域中提取水印，然后进行融合，有效提升提取水印的准确性；</a:t>
            </a:r>
            <a:endParaRPr lang="zh-CN" altLang="en-US" sz="1600"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使用交叉熵损失代替以往的</a:t>
            </a:r>
            <a:r>
              <a:rPr lang="en-US" altLang="zh-CN" sz="1600" spc="100" dirty="0">
                <a:latin typeface="微软雅黑" panose="020B0503020204020204" charset="-122"/>
                <a:ea typeface="微软雅黑" panose="020B0503020204020204" charset="-122"/>
                <a:cs typeface="+mn-ea"/>
                <a:sym typeface="+mn-ea"/>
              </a:rPr>
              <a:t>MSE</a:t>
            </a:r>
            <a:r>
              <a:rPr lang="zh-CN" altLang="en-US" sz="1600" spc="100" dirty="0">
                <a:latin typeface="微软雅黑" panose="020B0503020204020204" charset="-122"/>
                <a:ea typeface="微软雅黑" panose="020B0503020204020204" charset="-122"/>
                <a:cs typeface="+mn-ea"/>
                <a:sym typeface="+mn-ea"/>
              </a:rPr>
              <a:t>损失，提升水印在提取水印错误率低时的梯度下降权重；</a:t>
            </a:r>
            <a:endParaRPr lang="zh-CN" altLang="en-US" sz="1600" spc="100" dirty="0">
              <a:latin typeface="微软雅黑" panose="020B0503020204020204" charset="-122"/>
              <a:ea typeface="微软雅黑" panose="020B0503020204020204" charset="-122"/>
              <a:cs typeface="+mn-ea"/>
              <a:sym typeface="+mn-ea"/>
            </a:endParaRPr>
          </a:p>
        </p:txBody>
      </p:sp>
      <p:sp>
        <p:nvSpPr>
          <p:cNvPr id="3"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pic>
        <p:nvPicPr>
          <p:cNvPr id="18" name="图片 18"/>
          <p:cNvPicPr>
            <a:picLocks noChangeAspect="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bwMode="auto">
          <a:xfrm>
            <a:off x="4478655" y="2271395"/>
            <a:ext cx="7061200" cy="209931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水印提取网络</a:t>
            </a:r>
            <a:endParaRPr lang="zh-CN" altLang="en-US" sz="2400" b="1" dirty="0">
              <a:solidFill>
                <a:schemeClr val="bg1"/>
              </a:solidFill>
            </a:endParaRPr>
          </a:p>
        </p:txBody>
      </p:sp>
      <p:sp>
        <p:nvSpPr>
          <p:cNvPr id="50" name="文本框 49"/>
          <p:cNvSpPr txBox="1"/>
          <p:nvPr/>
        </p:nvSpPr>
        <p:spPr>
          <a:xfrm>
            <a:off x="6915785" y="4802505"/>
            <a:ext cx="2593340" cy="337185"/>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3-8  </a:t>
            </a:r>
            <a:r>
              <a:rPr lang="zh-CN" altLang="en-US" sz="1600" dirty="0">
                <a:latin typeface="+mn-ea"/>
                <a:cs typeface="+mn-ea"/>
                <a:sym typeface="微软雅黑" panose="020B0503020204020204" charset="-122"/>
              </a:rPr>
              <a:t>水印特征提取网络</a:t>
            </a:r>
            <a:endParaRPr lang="zh-CN" altLang="en-US" sz="1600" dirty="0">
              <a:latin typeface="+mn-ea"/>
              <a:cs typeface="+mn-ea"/>
              <a:sym typeface="微软雅黑" panose="020B0503020204020204" charset="-122"/>
            </a:endParaRPr>
          </a:p>
        </p:txBody>
      </p:sp>
      <p:sp>
        <p:nvSpPr>
          <p:cNvPr id="2" name="矩形 1"/>
          <p:cNvSpPr/>
          <p:nvPr/>
        </p:nvSpPr>
        <p:spPr>
          <a:xfrm>
            <a:off x="692785" y="1998980"/>
            <a:ext cx="3044825" cy="3246120"/>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mj-ea"/>
                <a:ea typeface="+mj-ea"/>
                <a:cs typeface="+mn-ea"/>
                <a:sym typeface="+mn-ea"/>
              </a:rPr>
              <a:t>水印特征提取</a:t>
            </a:r>
            <a:endParaRPr lang="zh-CN" altLang="en-US" b="1" spc="100" dirty="0">
              <a:latin typeface="+mj-ea"/>
              <a:ea typeface="+mj-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利用金字塔网络的学习方式来提升特征的感受野范围，同时进行多尺度特征的融合；</a:t>
            </a:r>
            <a:endParaRPr lang="zh-CN" altLang="en-US" sz="1600"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通过</a:t>
            </a:r>
            <a:r>
              <a:rPr lang="en-US" altLang="zh-CN" sz="1600" spc="100" dirty="0">
                <a:latin typeface="微软雅黑" panose="020B0503020204020204" charset="-122"/>
                <a:ea typeface="微软雅黑" panose="020B0503020204020204" charset="-122"/>
                <a:cs typeface="+mn-ea"/>
                <a:sym typeface="+mn-ea"/>
              </a:rPr>
              <a:t>ResSe</a:t>
            </a:r>
            <a:r>
              <a:rPr lang="zh-CN" altLang="en-US" sz="1600" spc="100" dirty="0">
                <a:latin typeface="微软雅黑" panose="020B0503020204020204" charset="-122"/>
                <a:ea typeface="微软雅黑" panose="020B0503020204020204" charset="-122"/>
                <a:cs typeface="+mn-ea"/>
                <a:sym typeface="+mn-ea"/>
              </a:rPr>
              <a:t>模块提升网络的深度和宽度，有效提升提取水印的准确性；</a:t>
            </a:r>
            <a:endParaRPr lang="zh-CN" altLang="en-US" sz="1600" spc="100" dirty="0">
              <a:latin typeface="微软雅黑" panose="020B0503020204020204" charset="-122"/>
              <a:ea typeface="微软雅黑" panose="020B0503020204020204" charset="-122"/>
              <a:cs typeface="+mn-ea"/>
              <a:sym typeface="+mn-ea"/>
            </a:endParaRPr>
          </a:p>
        </p:txBody>
      </p:sp>
      <p:sp>
        <p:nvSpPr>
          <p:cNvPr id="3"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pic>
        <p:nvPicPr>
          <p:cNvPr id="17" name="图片 17"/>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bwMode="auto">
          <a:xfrm>
            <a:off x="4355465" y="2128520"/>
            <a:ext cx="7165975" cy="228536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水印提取网络</a:t>
            </a:r>
            <a:endParaRPr lang="zh-CN" altLang="en-US" sz="2400" b="1" dirty="0">
              <a:solidFill>
                <a:schemeClr val="bg1"/>
              </a:solidFill>
            </a:endParaRPr>
          </a:p>
        </p:txBody>
      </p:sp>
      <p:sp>
        <p:nvSpPr>
          <p:cNvPr id="50" name="文本框 49"/>
          <p:cNvSpPr txBox="1"/>
          <p:nvPr/>
        </p:nvSpPr>
        <p:spPr>
          <a:xfrm>
            <a:off x="5066030" y="5844540"/>
            <a:ext cx="2059940" cy="337185"/>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3-9  </a:t>
            </a:r>
            <a:r>
              <a:rPr lang="zh-CN" altLang="en-US" sz="1600" dirty="0">
                <a:latin typeface="+mn-ea"/>
                <a:cs typeface="+mn-ea"/>
                <a:sym typeface="微软雅黑" panose="020B0503020204020204" charset="-122"/>
              </a:rPr>
              <a:t>ResSE模块图</a:t>
            </a:r>
            <a:endParaRPr lang="zh-CN" altLang="en-US" sz="1600" dirty="0">
              <a:latin typeface="+mn-ea"/>
              <a:cs typeface="+mn-ea"/>
              <a:sym typeface="微软雅黑" panose="020B0503020204020204" charset="-122"/>
            </a:endParaRPr>
          </a:p>
        </p:txBody>
      </p:sp>
      <p:sp>
        <p:nvSpPr>
          <p:cNvPr id="2" name="矩形 1"/>
          <p:cNvSpPr/>
          <p:nvPr/>
        </p:nvSpPr>
        <p:spPr>
          <a:xfrm>
            <a:off x="1054735" y="1971040"/>
            <a:ext cx="8900795" cy="1322070"/>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en-US" altLang="zh-CN" b="1" spc="100" dirty="0">
                <a:latin typeface="+mj-ea"/>
                <a:ea typeface="+mj-ea"/>
                <a:cs typeface="+mn-ea"/>
                <a:sym typeface="+mn-ea"/>
              </a:rPr>
              <a:t>ResSE</a:t>
            </a:r>
            <a:r>
              <a:rPr lang="zh-CN" altLang="en-US" b="1" spc="100" dirty="0">
                <a:latin typeface="+mj-ea"/>
                <a:ea typeface="+mj-ea"/>
                <a:cs typeface="+mn-ea"/>
                <a:sym typeface="+mn-ea"/>
              </a:rPr>
              <a:t>模块</a:t>
            </a:r>
            <a:endParaRPr lang="zh-CN" altLang="en-US" b="1" spc="100" dirty="0">
              <a:latin typeface="+mj-ea"/>
              <a:ea typeface="+mj-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将</a:t>
            </a:r>
            <a:r>
              <a:rPr lang="en-US" altLang="zh-CN" sz="1600" spc="100" dirty="0">
                <a:latin typeface="微软雅黑" panose="020B0503020204020204" charset="-122"/>
                <a:ea typeface="微软雅黑" panose="020B0503020204020204" charset="-122"/>
                <a:cs typeface="+mn-ea"/>
                <a:sym typeface="+mn-ea"/>
              </a:rPr>
              <a:t>ResNet</a:t>
            </a:r>
            <a:r>
              <a:rPr lang="zh-CN" altLang="en-US" sz="1600" spc="100" dirty="0">
                <a:latin typeface="微软雅黑" panose="020B0503020204020204" charset="-122"/>
                <a:ea typeface="微软雅黑" panose="020B0503020204020204" charset="-122"/>
                <a:cs typeface="+mn-ea"/>
                <a:sym typeface="+mn-ea"/>
              </a:rPr>
              <a:t>的残差机制，</a:t>
            </a:r>
            <a:r>
              <a:rPr lang="en-US" altLang="zh-CN" sz="1600" spc="100" dirty="0">
                <a:latin typeface="微软雅黑" panose="020B0503020204020204" charset="-122"/>
                <a:ea typeface="微软雅黑" panose="020B0503020204020204" charset="-122"/>
                <a:cs typeface="+mn-ea"/>
                <a:sym typeface="+mn-ea"/>
              </a:rPr>
              <a:t>DenseNet</a:t>
            </a:r>
            <a:r>
              <a:rPr lang="zh-CN" altLang="en-US" sz="1600" spc="100" dirty="0">
                <a:latin typeface="微软雅黑" panose="020B0503020204020204" charset="-122"/>
                <a:ea typeface="微软雅黑" panose="020B0503020204020204" charset="-122"/>
                <a:cs typeface="+mn-ea"/>
                <a:sym typeface="+mn-ea"/>
              </a:rPr>
              <a:t>的密集连接机制和通道注意力机制相结合，提升特征的语义能力；</a:t>
            </a:r>
            <a:endParaRPr lang="zh-CN" altLang="en-US" sz="1600" spc="100" dirty="0">
              <a:latin typeface="微软雅黑" panose="020B0503020204020204" charset="-122"/>
              <a:ea typeface="微软雅黑" panose="020B0503020204020204" charset="-122"/>
              <a:cs typeface="+mn-ea"/>
              <a:sym typeface="+mn-ea"/>
            </a:endParaRPr>
          </a:p>
        </p:txBody>
      </p:sp>
      <p:sp>
        <p:nvSpPr>
          <p:cNvPr id="3"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pic>
        <p:nvPicPr>
          <p:cNvPr id="16" name="图片 16"/>
          <p:cNvPicPr>
            <a:picLocks noChangeAspect="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bwMode="auto">
          <a:xfrm>
            <a:off x="3030220" y="3378200"/>
            <a:ext cx="6132195" cy="2381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水印提取网络</a:t>
            </a:r>
            <a:endParaRPr lang="zh-CN" altLang="en-US" sz="2400" b="1" dirty="0">
              <a:solidFill>
                <a:schemeClr val="bg1"/>
              </a:solidFill>
            </a:endParaRPr>
          </a:p>
        </p:txBody>
      </p:sp>
      <p:sp>
        <p:nvSpPr>
          <p:cNvPr id="2" name="矩形 1"/>
          <p:cNvSpPr/>
          <p:nvPr/>
        </p:nvSpPr>
        <p:spPr>
          <a:xfrm>
            <a:off x="1129665" y="1863090"/>
            <a:ext cx="9942830" cy="953135"/>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mj-ea"/>
                <a:ea typeface="+mj-ea"/>
                <a:cs typeface="+mn-ea"/>
                <a:sym typeface="+mn-ea"/>
              </a:rPr>
              <a:t>损失函数</a:t>
            </a:r>
            <a:endParaRPr lang="zh-CN" altLang="en-US" b="1" spc="100" dirty="0">
              <a:latin typeface="+mj-ea"/>
              <a:ea typeface="+mj-ea"/>
              <a:cs typeface="+mn-ea"/>
              <a:sym typeface="+mn-ea"/>
            </a:endParaRPr>
          </a:p>
          <a:p>
            <a:pPr marL="285750" indent="0" algn="just" fontAlgn="auto">
              <a:lnSpc>
                <a:spcPct val="150000"/>
              </a:lnSpc>
              <a:spcBef>
                <a:spcPts val="600"/>
              </a:spcBef>
              <a:buFont typeface="Wingdings" panose="05000000000000000000" charset="0"/>
              <a:buNone/>
            </a:pPr>
            <a:r>
              <a:rPr lang="zh-CN" altLang="en-US" sz="1600" spc="100" dirty="0">
                <a:latin typeface="微软雅黑" panose="020B0503020204020204" charset="-122"/>
                <a:ea typeface="微软雅黑" panose="020B0503020204020204" charset="-122"/>
                <a:cs typeface="+mn-ea"/>
                <a:sym typeface="+mn-ea"/>
              </a:rPr>
              <a:t>利用交叉熵损失对空间域图像和频域图像都进行水印提取的梯度下降；</a:t>
            </a:r>
            <a:endParaRPr lang="zh-CN" altLang="en-US" sz="1600" spc="100" dirty="0">
              <a:latin typeface="微软雅黑" panose="020B0503020204020204" charset="-122"/>
              <a:ea typeface="微软雅黑" panose="020B0503020204020204" charset="-122"/>
              <a:cs typeface="+mn-ea"/>
              <a:sym typeface="+mn-ea"/>
            </a:endParaRPr>
          </a:p>
        </p:txBody>
      </p:sp>
      <p:sp>
        <p:nvSpPr>
          <p:cNvPr id="9" name="文本框 8"/>
          <p:cNvSpPr txBox="1"/>
          <p:nvPr/>
        </p:nvSpPr>
        <p:spPr>
          <a:xfrm>
            <a:off x="8100060" y="2991485"/>
            <a:ext cx="678180" cy="368300"/>
          </a:xfrm>
          <a:prstGeom prst="rect">
            <a:avLst/>
          </a:prstGeom>
          <a:noFill/>
        </p:spPr>
        <p:txBody>
          <a:bodyPr wrap="none" rtlCol="0" anchor="t">
            <a:spAutoFit/>
          </a:bodyPr>
          <a:lstStyle/>
          <a:p>
            <a:r>
              <a:rPr lang="en-US" altLang="zh-CN" sz="1600" spc="100" dirty="0">
                <a:latin typeface="微软雅黑" panose="020B0503020204020204" charset="-122"/>
                <a:ea typeface="微软雅黑" panose="020B0503020204020204" charset="-122"/>
                <a:cs typeface="+mn-ea"/>
                <a:sym typeface="+mn-ea"/>
              </a:rPr>
              <a:t>(3.4</a:t>
            </a:r>
            <a:r>
              <a:rPr lang="en-US" altLang="zh-CN" spc="100" dirty="0">
                <a:latin typeface="微软雅黑" panose="020B0503020204020204" charset="-122"/>
                <a:ea typeface="微软雅黑" panose="020B0503020204020204" charset="-122"/>
                <a:cs typeface="+mn-ea"/>
                <a:sym typeface="+mn-ea"/>
              </a:rPr>
              <a:t>)</a:t>
            </a:r>
            <a:endParaRPr lang="zh-CN" altLang="en-US"/>
          </a:p>
        </p:txBody>
      </p:sp>
      <p:sp>
        <p:nvSpPr>
          <p:cNvPr id="4"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sp>
        <p:nvSpPr>
          <p:cNvPr id="7" name="文本框 6"/>
          <p:cNvSpPr txBox="1"/>
          <p:nvPr/>
        </p:nvSpPr>
        <p:spPr>
          <a:xfrm>
            <a:off x="1145540" y="4612640"/>
            <a:ext cx="9926955" cy="829945"/>
          </a:xfrm>
          <a:prstGeom prst="rect">
            <a:avLst/>
          </a:prstGeom>
          <a:noFill/>
        </p:spPr>
        <p:txBody>
          <a:bodyPr wrap="square" rtlCol="0" anchor="t">
            <a:spAutoFit/>
          </a:bodyPr>
          <a:lstStyle/>
          <a:p>
            <a:pPr marL="285750" indent="0" algn="just" fontAlgn="auto">
              <a:lnSpc>
                <a:spcPct val="150000"/>
              </a:lnSpc>
              <a:spcBef>
                <a:spcPts val="600"/>
              </a:spcBef>
              <a:buFont typeface="Wingdings" panose="05000000000000000000" charset="0"/>
              <a:buNone/>
            </a:pPr>
            <a:r>
              <a:rPr lang="en-US" altLang="zh-CN" sz="1600" spc="100" dirty="0">
                <a:latin typeface="微软雅黑" panose="020B0503020204020204" charset="-122"/>
                <a:ea typeface="微软雅黑" panose="020B0503020204020204" charset="-122"/>
                <a:cs typeface="+mn-ea"/>
                <a:sym typeface="+mn-ea"/>
              </a:rPr>
              <a:t>其中，</a:t>
            </a:r>
            <a:r>
              <a:rPr sz="1600" spc="100" dirty="0">
                <a:latin typeface="微软雅黑" panose="020B0503020204020204" charset="-122"/>
                <a:ea typeface="微软雅黑" panose="020B0503020204020204" charset="-122"/>
                <a:cs typeface="+mn-ea"/>
                <a:sym typeface="+mn-ea"/>
              </a:rPr>
              <a:t>式中其中I</a:t>
            </a:r>
            <a:r>
              <a:rPr sz="1600" spc="100" baseline="-25000" dirty="0">
                <a:latin typeface="微软雅黑" panose="020B0503020204020204" charset="-122"/>
                <a:ea typeface="微软雅黑" panose="020B0503020204020204" charset="-122"/>
                <a:cs typeface="+mn-ea"/>
                <a:sym typeface="+mn-ea"/>
              </a:rPr>
              <a:t>i</a:t>
            </a:r>
            <a:r>
              <a:rPr lang="en-US" sz="1600" spc="100" baseline="-25000" dirty="0">
                <a:latin typeface="微软雅黑" panose="020B0503020204020204" charset="-122"/>
                <a:ea typeface="微软雅黑" panose="020B0503020204020204" charset="-122"/>
                <a:cs typeface="+mn-ea"/>
                <a:sym typeface="+mn-ea"/>
              </a:rPr>
              <a:t>noise</a:t>
            </a:r>
            <a:r>
              <a:rPr sz="1600" spc="100" dirty="0">
                <a:latin typeface="微软雅黑" panose="020B0503020204020204" charset="-122"/>
                <a:ea typeface="微软雅黑" panose="020B0503020204020204" charset="-122"/>
                <a:cs typeface="+mn-ea"/>
                <a:sym typeface="+mn-ea"/>
              </a:rPr>
              <a:t>表示的是空间域水印图</a:t>
            </a:r>
            <a:r>
              <a:rPr lang="zh-CN" sz="1600" spc="100" dirty="0">
                <a:latin typeface="微软雅黑" panose="020B0503020204020204" charset="-122"/>
                <a:ea typeface="微软雅黑" panose="020B0503020204020204" charset="-122"/>
                <a:cs typeface="+mn-ea"/>
                <a:sym typeface="+mn-ea"/>
              </a:rPr>
              <a:t>经过攻击网络的图像</a:t>
            </a:r>
            <a:r>
              <a:rPr sz="1600" spc="100" dirty="0">
                <a:latin typeface="微软雅黑" panose="020B0503020204020204" charset="-122"/>
                <a:ea typeface="微软雅黑" panose="020B0503020204020204" charset="-122"/>
                <a:cs typeface="+mn-ea"/>
                <a:sym typeface="+mn-ea"/>
              </a:rPr>
              <a:t>；I</a:t>
            </a:r>
            <a:r>
              <a:rPr sz="1600" spc="100" baseline="-25000" dirty="0">
                <a:latin typeface="微软雅黑" panose="020B0503020204020204" charset="-122"/>
                <a:ea typeface="微软雅黑" panose="020B0503020204020204" charset="-122"/>
                <a:cs typeface="+mn-ea"/>
                <a:sym typeface="+mn-ea"/>
              </a:rPr>
              <a:t>kspace</a:t>
            </a:r>
            <a:r>
              <a:rPr sz="1600" spc="100" dirty="0">
                <a:latin typeface="微软雅黑" panose="020B0503020204020204" charset="-122"/>
                <a:ea typeface="微软雅黑" panose="020B0503020204020204" charset="-122"/>
                <a:cs typeface="+mn-ea"/>
                <a:sym typeface="+mn-ea"/>
              </a:rPr>
              <a:t>表示的是频域水印图</a:t>
            </a:r>
            <a:r>
              <a:rPr lang="zh-CN" sz="1600" spc="100" dirty="0">
                <a:latin typeface="微软雅黑" panose="020B0503020204020204" charset="-122"/>
                <a:ea typeface="微软雅黑" panose="020B0503020204020204" charset="-122"/>
                <a:cs typeface="+mn-ea"/>
                <a:sym typeface="+mn-ea"/>
              </a:rPr>
              <a:t>经过攻击网络的图像</a:t>
            </a:r>
            <a:r>
              <a:rPr sz="1600" spc="100" dirty="0">
                <a:latin typeface="微软雅黑" panose="020B0503020204020204" charset="-122"/>
                <a:ea typeface="微软雅黑" panose="020B0503020204020204" charset="-122"/>
                <a:cs typeface="+mn-ea"/>
                <a:sym typeface="+mn-ea"/>
              </a:rPr>
              <a:t>；</a:t>
            </a:r>
            <a:r>
              <a:rPr lang="en-US" sz="1600" spc="100" dirty="0">
                <a:latin typeface="微软雅黑" panose="020B0503020204020204" charset="-122"/>
                <a:ea typeface="微软雅黑" panose="020B0503020204020204" charset="-122"/>
                <a:cs typeface="+mn-ea"/>
                <a:sym typeface="+mn-ea"/>
              </a:rPr>
              <a:t>L</a:t>
            </a:r>
            <a:r>
              <a:rPr lang="en-US" sz="1600" spc="100" baseline="-25000" dirty="0">
                <a:latin typeface="微软雅黑" panose="020B0503020204020204" charset="-122"/>
                <a:ea typeface="微软雅黑" panose="020B0503020204020204" charset="-122"/>
                <a:cs typeface="+mn-ea"/>
                <a:sym typeface="+mn-ea"/>
              </a:rPr>
              <a:t>bce</a:t>
            </a:r>
            <a:r>
              <a:rPr lang="zh-CN" altLang="en-US" sz="1600" spc="100" dirty="0">
                <a:latin typeface="微软雅黑" panose="020B0503020204020204" charset="-122"/>
                <a:ea typeface="微软雅黑" panose="020B0503020204020204" charset="-122"/>
                <a:cs typeface="+mn-ea"/>
                <a:sym typeface="+mn-ea"/>
              </a:rPr>
              <a:t>表示二值交叉熵</a:t>
            </a:r>
            <a:r>
              <a:rPr sz="1600" spc="100" dirty="0">
                <a:latin typeface="微软雅黑" panose="020B0503020204020204" charset="-122"/>
                <a:ea typeface="微软雅黑" panose="020B0503020204020204" charset="-122"/>
                <a:cs typeface="+mn-ea"/>
                <a:sym typeface="+mn-ea"/>
              </a:rPr>
              <a:t>。</a:t>
            </a:r>
            <a:endParaRPr sz="1600" spc="100" dirty="0">
              <a:latin typeface="微软雅黑" panose="020B0503020204020204" charset="-122"/>
              <a:ea typeface="微软雅黑" panose="020B0503020204020204" charset="-122"/>
              <a:cs typeface="+mn-ea"/>
              <a:sym typeface="+mn-ea"/>
            </a:endParaRPr>
          </a:p>
        </p:txBody>
      </p:sp>
      <p:sp>
        <p:nvSpPr>
          <p:cNvPr id="16" name="文本框 15"/>
          <p:cNvSpPr txBox="1"/>
          <p:nvPr>
            <p:custDataLst>
              <p:tags r:id="rId1"/>
            </p:custDataLst>
          </p:nvPr>
        </p:nvSpPr>
        <p:spPr>
          <a:xfrm>
            <a:off x="8100060" y="3637915"/>
            <a:ext cx="678180" cy="368300"/>
          </a:xfrm>
          <a:prstGeom prst="rect">
            <a:avLst/>
          </a:prstGeom>
          <a:noFill/>
        </p:spPr>
        <p:txBody>
          <a:bodyPr wrap="none" rtlCol="0" anchor="t">
            <a:spAutoFit/>
          </a:bodyPr>
          <a:lstStyle/>
          <a:p>
            <a:r>
              <a:rPr lang="en-US" altLang="zh-CN" sz="1600" spc="100" dirty="0">
                <a:latin typeface="微软雅黑" panose="020B0503020204020204" charset="-122"/>
                <a:ea typeface="微软雅黑" panose="020B0503020204020204" charset="-122"/>
                <a:cs typeface="+mn-ea"/>
                <a:sym typeface="+mn-ea"/>
              </a:rPr>
              <a:t>(3.5</a:t>
            </a:r>
            <a:r>
              <a:rPr lang="en-US" altLang="zh-CN" spc="100" dirty="0">
                <a:latin typeface="微软雅黑" panose="020B0503020204020204" charset="-122"/>
                <a:ea typeface="微软雅黑" panose="020B0503020204020204" charset="-122"/>
                <a:cs typeface="+mn-ea"/>
                <a:sym typeface="+mn-ea"/>
              </a:rPr>
              <a:t>)</a:t>
            </a:r>
            <a:endParaRPr lang="zh-CN" altLang="en-US"/>
          </a:p>
        </p:txBody>
      </p:sp>
      <p:sp>
        <p:nvSpPr>
          <p:cNvPr id="17" name="文本框 16"/>
          <p:cNvSpPr txBox="1"/>
          <p:nvPr>
            <p:custDataLst>
              <p:tags r:id="rId2"/>
            </p:custDataLst>
          </p:nvPr>
        </p:nvSpPr>
        <p:spPr>
          <a:xfrm>
            <a:off x="8121015" y="4176395"/>
            <a:ext cx="678180" cy="368300"/>
          </a:xfrm>
          <a:prstGeom prst="rect">
            <a:avLst/>
          </a:prstGeom>
          <a:noFill/>
        </p:spPr>
        <p:txBody>
          <a:bodyPr wrap="none" rtlCol="0" anchor="t">
            <a:spAutoFit/>
          </a:bodyPr>
          <a:lstStyle/>
          <a:p>
            <a:r>
              <a:rPr lang="en-US" altLang="zh-CN" sz="1600" spc="100" dirty="0">
                <a:latin typeface="微软雅黑" panose="020B0503020204020204" charset="-122"/>
                <a:ea typeface="微软雅黑" panose="020B0503020204020204" charset="-122"/>
                <a:cs typeface="+mn-ea"/>
                <a:sym typeface="+mn-ea"/>
              </a:rPr>
              <a:t>(3.6</a:t>
            </a:r>
            <a:r>
              <a:rPr lang="en-US" altLang="zh-CN" spc="100" dirty="0">
                <a:latin typeface="微软雅黑" panose="020B0503020204020204" charset="-122"/>
                <a:ea typeface="微软雅黑" panose="020B0503020204020204" charset="-122"/>
                <a:cs typeface="+mn-ea"/>
                <a:sym typeface="+mn-ea"/>
              </a:rPr>
              <a:t>)</a:t>
            </a:r>
            <a:endParaRPr lang="zh-CN" altLang="en-US"/>
          </a:p>
        </p:txBody>
      </p:sp>
      <p:pic>
        <p:nvPicPr>
          <p:cNvPr id="3" name="图片 2"/>
          <p:cNvPicPr>
            <a:picLocks noChangeAspect="1"/>
          </p:cNvPicPr>
          <p:nvPr>
            <p:custDataLst>
              <p:tags r:id="rId3"/>
            </p:custDataLst>
          </p:nvPr>
        </p:nvPicPr>
        <p:blipFill>
          <a:blip r:embed="rId4"/>
          <a:stretch>
            <a:fillRect/>
          </a:stretch>
        </p:blipFill>
        <p:spPr>
          <a:xfrm>
            <a:off x="3061335" y="2963545"/>
            <a:ext cx="5038725" cy="164084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水印提取网络</a:t>
            </a:r>
            <a:endParaRPr lang="zh-CN" altLang="en-US" sz="2400" b="1" dirty="0">
              <a:solidFill>
                <a:schemeClr val="bg1"/>
              </a:solidFill>
            </a:endParaRPr>
          </a:p>
        </p:txBody>
      </p:sp>
      <p:sp>
        <p:nvSpPr>
          <p:cNvPr id="2" name="矩形 1"/>
          <p:cNvSpPr/>
          <p:nvPr/>
        </p:nvSpPr>
        <p:spPr>
          <a:xfrm>
            <a:off x="1129665" y="1863090"/>
            <a:ext cx="9942830" cy="953135"/>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mj-ea"/>
                <a:ea typeface="+mj-ea"/>
                <a:cs typeface="+mn-ea"/>
                <a:sym typeface="+mn-ea"/>
              </a:rPr>
              <a:t>损失函数曲线对比</a:t>
            </a:r>
            <a:endParaRPr lang="zh-CN" altLang="en-US" b="1" spc="100" dirty="0">
              <a:latin typeface="+mj-ea"/>
              <a:ea typeface="+mj-ea"/>
              <a:cs typeface="+mn-ea"/>
              <a:sym typeface="+mn-ea"/>
            </a:endParaRPr>
          </a:p>
          <a:p>
            <a:pPr marL="285750" indent="0" algn="just" fontAlgn="auto">
              <a:lnSpc>
                <a:spcPct val="150000"/>
              </a:lnSpc>
              <a:spcBef>
                <a:spcPts val="600"/>
              </a:spcBef>
              <a:buFont typeface="Wingdings" panose="05000000000000000000" charset="0"/>
              <a:buNone/>
            </a:pPr>
            <a:endParaRPr lang="zh-CN" altLang="en-US" sz="1600" spc="100" dirty="0">
              <a:latin typeface="微软雅黑" panose="020B0503020204020204" charset="-122"/>
              <a:ea typeface="微软雅黑" panose="020B0503020204020204" charset="-122"/>
              <a:cs typeface="+mn-ea"/>
              <a:sym typeface="+mn-ea"/>
            </a:endParaRPr>
          </a:p>
        </p:txBody>
      </p:sp>
      <p:sp>
        <p:nvSpPr>
          <p:cNvPr id="4"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sp>
        <p:nvSpPr>
          <p:cNvPr id="7" name="文本框 6"/>
          <p:cNvSpPr txBox="1"/>
          <p:nvPr/>
        </p:nvSpPr>
        <p:spPr>
          <a:xfrm>
            <a:off x="1145540" y="5557520"/>
            <a:ext cx="9926955" cy="829945"/>
          </a:xfrm>
          <a:prstGeom prst="rect">
            <a:avLst/>
          </a:prstGeom>
          <a:noFill/>
        </p:spPr>
        <p:txBody>
          <a:bodyPr wrap="square" rtlCol="0" anchor="t">
            <a:spAutoFit/>
          </a:bodyPr>
          <a:lstStyle/>
          <a:p>
            <a:pPr marL="285750" indent="0" algn="just" fontAlgn="auto">
              <a:lnSpc>
                <a:spcPct val="150000"/>
              </a:lnSpc>
              <a:spcBef>
                <a:spcPts val="600"/>
              </a:spcBef>
              <a:buFont typeface="Wingdings" panose="05000000000000000000" charset="0"/>
              <a:buNone/>
            </a:pPr>
            <a:r>
              <a:rPr lang="zh-CN" altLang="en-US" sz="1600" spc="100" dirty="0">
                <a:latin typeface="微软雅黑" panose="020B0503020204020204" charset="-122"/>
                <a:ea typeface="微软雅黑" panose="020B0503020204020204" charset="-122"/>
                <a:cs typeface="+mn-ea"/>
                <a:sym typeface="+mn-ea"/>
              </a:rPr>
              <a:t>从图中可以看出，交叉熵损失在错误率低的时候惩罚更重，相比于</a:t>
            </a:r>
            <a:r>
              <a:rPr lang="en-US" altLang="zh-CN" sz="1600" spc="100" dirty="0">
                <a:latin typeface="微软雅黑" panose="020B0503020204020204" charset="-122"/>
                <a:ea typeface="微软雅黑" panose="020B0503020204020204" charset="-122"/>
                <a:cs typeface="+mn-ea"/>
                <a:sym typeface="+mn-ea"/>
              </a:rPr>
              <a:t>MSE</a:t>
            </a:r>
            <a:r>
              <a:rPr lang="zh-CN" altLang="en-US" sz="1600" spc="100" dirty="0">
                <a:latin typeface="微软雅黑" panose="020B0503020204020204" charset="-122"/>
                <a:ea typeface="微软雅黑" panose="020B0503020204020204" charset="-122"/>
                <a:cs typeface="+mn-ea"/>
                <a:sym typeface="+mn-ea"/>
              </a:rPr>
              <a:t>损失能更好的提升水印的提取准确率。</a:t>
            </a:r>
            <a:endParaRPr lang="zh-CN" altLang="en-US" sz="1600" spc="100" dirty="0">
              <a:latin typeface="微软雅黑" panose="020B0503020204020204" charset="-122"/>
              <a:ea typeface="微软雅黑" panose="020B0503020204020204" charset="-122"/>
              <a:cs typeface="+mn-ea"/>
              <a:sym typeface="+mn-ea"/>
            </a:endParaRPr>
          </a:p>
        </p:txBody>
      </p:sp>
      <p:pic>
        <p:nvPicPr>
          <p:cNvPr id="6" name="图片 5"/>
          <p:cNvPicPr>
            <a:picLocks noChangeAspect="1"/>
          </p:cNvPicPr>
          <p:nvPr/>
        </p:nvPicPr>
        <p:blipFill>
          <a:blip r:embed="rId1"/>
          <a:stretch>
            <a:fillRect/>
          </a:stretch>
        </p:blipFill>
        <p:spPr>
          <a:xfrm>
            <a:off x="3737610" y="2275205"/>
            <a:ext cx="4249420" cy="2945130"/>
          </a:xfrm>
          <a:prstGeom prst="rect">
            <a:avLst/>
          </a:prstGeom>
        </p:spPr>
      </p:pic>
      <p:sp>
        <p:nvSpPr>
          <p:cNvPr id="50" name="文本框 49"/>
          <p:cNvSpPr txBox="1"/>
          <p:nvPr>
            <p:custDataLst>
              <p:tags r:id="rId2"/>
            </p:custDataLst>
          </p:nvPr>
        </p:nvSpPr>
        <p:spPr>
          <a:xfrm>
            <a:off x="4832350" y="5220335"/>
            <a:ext cx="2437765" cy="337185"/>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3-10  </a:t>
            </a:r>
            <a:r>
              <a:rPr lang="zh-CN" altLang="en-US" sz="1600" dirty="0">
                <a:latin typeface="+mn-ea"/>
                <a:cs typeface="+mn-ea"/>
                <a:sym typeface="微软雅黑" panose="020B0503020204020204" charset="-122"/>
              </a:rPr>
              <a:t>损失函数曲线图</a:t>
            </a:r>
            <a:endParaRPr lang="zh-CN" altLang="en-US" sz="1600" dirty="0">
              <a:latin typeface="+mn-ea"/>
              <a:cs typeface="+mn-ea"/>
              <a:sym typeface="微软雅黑" panose="020B0503020204020204"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攻击网络</a:t>
            </a:r>
            <a:endParaRPr lang="zh-CN" altLang="en-US" sz="2400" b="1" dirty="0">
              <a:solidFill>
                <a:schemeClr val="bg1"/>
              </a:solidFill>
            </a:endParaRPr>
          </a:p>
        </p:txBody>
      </p:sp>
      <p:sp>
        <p:nvSpPr>
          <p:cNvPr id="2" name="矩形 1"/>
          <p:cNvSpPr/>
          <p:nvPr/>
        </p:nvSpPr>
        <p:spPr>
          <a:xfrm>
            <a:off x="1027430" y="2014220"/>
            <a:ext cx="2099310" cy="3279775"/>
          </a:xfrm>
          <a:prstGeom prst="rect">
            <a:avLst/>
          </a:prstGeom>
        </p:spPr>
        <p:txBody>
          <a:bodyPr wrap="square">
            <a:noAutofit/>
          </a:bodyPr>
          <a:lstStyle/>
          <a:p>
            <a:pPr indent="0" eaLnBrk="1" hangingPunct="1">
              <a:lnSpc>
                <a:spcPct val="150000"/>
              </a:lnSpc>
              <a:buFont typeface="Arial" panose="020B0604020202020204" pitchFamily="34" charset="0"/>
              <a:buNone/>
            </a:pPr>
            <a:r>
              <a:rPr lang="zh-CN" altLang="en-US" sz="1600" b="1" spc="100" dirty="0">
                <a:latin typeface="+mn-ea"/>
                <a:cs typeface="+mn-ea"/>
                <a:sym typeface="+mn-ea"/>
              </a:rPr>
              <a:t>攻击网络</a:t>
            </a:r>
            <a:r>
              <a:rPr lang="zh-CN" altLang="en-US" sz="1600" spc="100" dirty="0">
                <a:latin typeface="+mn-ea"/>
                <a:cs typeface="+mn-ea"/>
                <a:sym typeface="+mn-ea"/>
              </a:rPr>
              <a:t>：</a:t>
            </a:r>
            <a:r>
              <a:rPr lang="zh-CN" altLang="en-US" sz="1600" dirty="0">
                <a:latin typeface="+mn-ea"/>
                <a:sym typeface="微软雅黑" panose="020B0503020204020204" charset="-122"/>
              </a:rPr>
              <a:t>对含水印图像添加不同强度以及不同类型的攻击，让神经网络学习噪声图与含水印图的像素分布相关性，以此提取鲁棒的水印。</a:t>
            </a:r>
            <a:endParaRPr lang="zh-CN" altLang="en-US" sz="1600" spc="100" dirty="0">
              <a:latin typeface="+mn-ea"/>
              <a:cs typeface="+mn-ea"/>
              <a:sym typeface="+mn-ea"/>
            </a:endParaRPr>
          </a:p>
        </p:txBody>
      </p:sp>
      <p:sp>
        <p:nvSpPr>
          <p:cNvPr id="3" name="文本框 2"/>
          <p:cNvSpPr txBox="1"/>
          <p:nvPr/>
        </p:nvSpPr>
        <p:spPr>
          <a:xfrm>
            <a:off x="6585585" y="6118860"/>
            <a:ext cx="2495550" cy="337185"/>
          </a:xfrm>
          <a:prstGeom prst="rect">
            <a:avLst/>
          </a:prstGeom>
          <a:noFill/>
        </p:spPr>
        <p:txBody>
          <a:bodyPr wrap="square">
            <a:spAutoFit/>
          </a:bodyPr>
          <a:lstStyle/>
          <a:p>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3-11  </a:t>
            </a:r>
            <a:r>
              <a:rPr lang="zh-CN" altLang="en-US" sz="1600" dirty="0">
                <a:latin typeface="+mn-ea"/>
                <a:cs typeface="+mn-ea"/>
                <a:sym typeface="微软雅黑" panose="020B0503020204020204" charset="-122"/>
              </a:rPr>
              <a:t>噪声攻击说明图</a:t>
            </a:r>
            <a:endParaRPr lang="zh-CN" altLang="en-US" sz="1600" dirty="0">
              <a:latin typeface="+mn-ea"/>
              <a:cs typeface="+mn-ea"/>
              <a:sym typeface="微软雅黑" panose="020B0503020204020204" charset="-122"/>
            </a:endParaRPr>
          </a:p>
        </p:txBody>
      </p:sp>
      <p:sp>
        <p:nvSpPr>
          <p:cNvPr id="6"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sp>
        <p:nvSpPr>
          <p:cNvPr id="20" name="文本框 19"/>
          <p:cNvSpPr txBox="1"/>
          <p:nvPr>
            <p:custDataLst>
              <p:tags r:id="rId1"/>
            </p:custDataLst>
          </p:nvPr>
        </p:nvSpPr>
        <p:spPr>
          <a:xfrm>
            <a:off x="4220845" y="791845"/>
            <a:ext cx="1137920" cy="684530"/>
          </a:xfrm>
          <a:prstGeom prst="rect">
            <a:avLst/>
          </a:prstGeom>
          <a:noFill/>
        </p:spPr>
        <p:txBody>
          <a:bodyPr wrap="square" rtlCol="0">
            <a:noAutofit/>
          </a:bodyPr>
          <a:lstStyle/>
          <a:p>
            <a:pPr algn="ctr"/>
            <a:r>
              <a:rPr lang="zh-CN" altLang="en-US">
                <a:latin typeface="Times New Roman" panose="02020603050405020304" pitchFamily="18" charset="0"/>
                <a:cs typeface="Times New Roman" panose="02020603050405020304" pitchFamily="18" charset="0"/>
              </a:rPr>
              <a:t>裁剪攻击</a:t>
            </a:r>
            <a:r>
              <a:rPr lang="en-US" altLang="zh-CN">
                <a:latin typeface="Times New Roman" panose="02020603050405020304" pitchFamily="18" charset="0"/>
                <a:cs typeface="Times New Roman" panose="02020603050405020304" pitchFamily="18" charset="0"/>
              </a:rPr>
              <a:t> p=0.7</a:t>
            </a:r>
            <a:endParaRPr lang="en-US" altLang="zh-CN">
              <a:latin typeface="Times New Roman" panose="02020603050405020304" pitchFamily="18" charset="0"/>
              <a:cs typeface="Times New Roman" panose="02020603050405020304" pitchFamily="18" charset="0"/>
            </a:endParaRPr>
          </a:p>
        </p:txBody>
      </p:sp>
      <p:pic>
        <p:nvPicPr>
          <p:cNvPr id="4" name="图片 3"/>
          <p:cNvPicPr>
            <a:picLocks noChangeAspect="1"/>
          </p:cNvPicPr>
          <p:nvPr>
            <p:custDataLst>
              <p:tags r:id="rId2"/>
            </p:custDataLst>
          </p:nvPr>
        </p:nvPicPr>
        <p:blipFill>
          <a:blip r:embed="rId3"/>
          <a:stretch>
            <a:fillRect/>
          </a:stretch>
        </p:blipFill>
        <p:spPr>
          <a:xfrm>
            <a:off x="4220845" y="4578985"/>
            <a:ext cx="1201420" cy="1313180"/>
          </a:xfrm>
          <a:prstGeom prst="rect">
            <a:avLst/>
          </a:prstGeom>
        </p:spPr>
      </p:pic>
      <p:pic>
        <p:nvPicPr>
          <p:cNvPr id="8" name="图片 7"/>
          <p:cNvPicPr>
            <a:picLocks noChangeAspect="1"/>
          </p:cNvPicPr>
          <p:nvPr>
            <p:custDataLst>
              <p:tags r:id="rId4"/>
            </p:custDataLst>
          </p:nvPr>
        </p:nvPicPr>
        <p:blipFill>
          <a:blip r:embed="rId5"/>
          <a:stretch>
            <a:fillRect/>
          </a:stretch>
        </p:blipFill>
        <p:spPr>
          <a:xfrm>
            <a:off x="4220845" y="3081020"/>
            <a:ext cx="1205230" cy="1313815"/>
          </a:xfrm>
          <a:prstGeom prst="rect">
            <a:avLst/>
          </a:prstGeom>
        </p:spPr>
      </p:pic>
      <p:pic>
        <p:nvPicPr>
          <p:cNvPr id="12" name="图片 11"/>
          <p:cNvPicPr>
            <a:picLocks noChangeAspect="1"/>
          </p:cNvPicPr>
          <p:nvPr>
            <p:custDataLst>
              <p:tags r:id="rId6"/>
            </p:custDataLst>
          </p:nvPr>
        </p:nvPicPr>
        <p:blipFill>
          <a:blip r:embed="rId7"/>
          <a:stretch>
            <a:fillRect/>
          </a:stretch>
        </p:blipFill>
        <p:spPr>
          <a:xfrm>
            <a:off x="4220845" y="1599565"/>
            <a:ext cx="1201420" cy="1313180"/>
          </a:xfrm>
          <a:prstGeom prst="rect">
            <a:avLst/>
          </a:prstGeom>
        </p:spPr>
      </p:pic>
      <p:sp>
        <p:nvSpPr>
          <p:cNvPr id="9" name="文本框 8"/>
          <p:cNvSpPr txBox="1"/>
          <p:nvPr>
            <p:custDataLst>
              <p:tags r:id="rId8"/>
            </p:custDataLst>
          </p:nvPr>
        </p:nvSpPr>
        <p:spPr>
          <a:xfrm>
            <a:off x="3227705" y="2087880"/>
            <a:ext cx="892810" cy="368300"/>
          </a:xfrm>
          <a:prstGeom prst="rect">
            <a:avLst/>
          </a:prstGeom>
          <a:noFill/>
        </p:spPr>
        <p:txBody>
          <a:bodyPr wrap="square" rtlCol="0">
            <a:noAutofit/>
          </a:bodyPr>
          <a:lstStyle/>
          <a:p>
            <a:pPr algn="ctr"/>
            <a:r>
              <a:rPr lang="zh-CN" altLang="en-US">
                <a:latin typeface="Times New Roman" panose="02020603050405020304" pitchFamily="18" charset="0"/>
                <a:cs typeface="Times New Roman" panose="02020603050405020304" pitchFamily="18" charset="0"/>
              </a:rPr>
              <a:t>原图</a:t>
            </a:r>
            <a:endParaRPr lang="zh-CN" altLang="en-US">
              <a:latin typeface="Times New Roman" panose="02020603050405020304" pitchFamily="18" charset="0"/>
              <a:cs typeface="Times New Roman" panose="02020603050405020304" pitchFamily="18" charset="0"/>
            </a:endParaRPr>
          </a:p>
        </p:txBody>
      </p:sp>
      <p:sp>
        <p:nvSpPr>
          <p:cNvPr id="10" name="文本框 9"/>
          <p:cNvSpPr txBox="1"/>
          <p:nvPr>
            <p:custDataLst>
              <p:tags r:id="rId9"/>
            </p:custDataLst>
          </p:nvPr>
        </p:nvSpPr>
        <p:spPr>
          <a:xfrm>
            <a:off x="3227705" y="3542665"/>
            <a:ext cx="892810" cy="368300"/>
          </a:xfrm>
          <a:prstGeom prst="rect">
            <a:avLst/>
          </a:prstGeom>
          <a:noFill/>
        </p:spPr>
        <p:txBody>
          <a:bodyPr wrap="square" rtlCol="0">
            <a:noAutofit/>
          </a:bodyPr>
          <a:lstStyle/>
          <a:p>
            <a:pPr algn="ctr"/>
            <a:r>
              <a:rPr lang="zh-CN" altLang="en-US">
                <a:latin typeface="Times New Roman" panose="02020603050405020304" pitchFamily="18" charset="0"/>
                <a:cs typeface="Times New Roman" panose="02020603050405020304" pitchFamily="18" charset="0"/>
              </a:rPr>
              <a:t>噪声图</a:t>
            </a:r>
            <a:endParaRPr lang="zh-CN" altLang="en-US">
              <a:latin typeface="Times New Roman" panose="02020603050405020304" pitchFamily="18" charset="0"/>
              <a:cs typeface="Times New Roman" panose="02020603050405020304" pitchFamily="18" charset="0"/>
            </a:endParaRPr>
          </a:p>
        </p:txBody>
      </p:sp>
      <p:sp>
        <p:nvSpPr>
          <p:cNvPr id="11" name="文本框 10"/>
          <p:cNvSpPr txBox="1"/>
          <p:nvPr>
            <p:custDataLst>
              <p:tags r:id="rId10"/>
            </p:custDataLst>
          </p:nvPr>
        </p:nvSpPr>
        <p:spPr>
          <a:xfrm>
            <a:off x="3227705" y="5034915"/>
            <a:ext cx="892810" cy="368300"/>
          </a:xfrm>
          <a:prstGeom prst="rect">
            <a:avLst/>
          </a:prstGeom>
          <a:noFill/>
        </p:spPr>
        <p:txBody>
          <a:bodyPr wrap="square" rtlCol="0">
            <a:noAutofit/>
          </a:bodyPr>
          <a:lstStyle/>
          <a:p>
            <a:pPr algn="ctr"/>
            <a:r>
              <a:rPr lang="zh-CN" altLang="en-US">
                <a:latin typeface="Times New Roman" panose="02020603050405020304" pitchFamily="18" charset="0"/>
                <a:cs typeface="Times New Roman" panose="02020603050405020304" pitchFamily="18" charset="0"/>
              </a:rPr>
              <a:t>差值图</a:t>
            </a:r>
            <a:endParaRPr lang="zh-CN" altLang="en-US">
              <a:latin typeface="Times New Roman" panose="02020603050405020304" pitchFamily="18" charset="0"/>
              <a:cs typeface="Times New Roman" panose="02020603050405020304" pitchFamily="18" charset="0"/>
            </a:endParaRPr>
          </a:p>
        </p:txBody>
      </p:sp>
      <p:pic>
        <p:nvPicPr>
          <p:cNvPr id="13" name="图片 12"/>
          <p:cNvPicPr>
            <a:picLocks noChangeAspect="1"/>
          </p:cNvPicPr>
          <p:nvPr>
            <p:custDataLst>
              <p:tags r:id="rId11"/>
            </p:custDataLst>
          </p:nvPr>
        </p:nvPicPr>
        <p:blipFill>
          <a:blip r:embed="rId12"/>
          <a:stretch>
            <a:fillRect/>
          </a:stretch>
        </p:blipFill>
        <p:spPr>
          <a:xfrm>
            <a:off x="5726430" y="3069590"/>
            <a:ext cx="1207135" cy="1315720"/>
          </a:xfrm>
          <a:prstGeom prst="rect">
            <a:avLst/>
          </a:prstGeom>
        </p:spPr>
      </p:pic>
      <p:pic>
        <p:nvPicPr>
          <p:cNvPr id="14" name="图片 13"/>
          <p:cNvPicPr>
            <a:picLocks noChangeAspect="1"/>
          </p:cNvPicPr>
          <p:nvPr>
            <p:custDataLst>
              <p:tags r:id="rId13"/>
            </p:custDataLst>
          </p:nvPr>
        </p:nvPicPr>
        <p:blipFill>
          <a:blip r:embed="rId14"/>
          <a:stretch>
            <a:fillRect/>
          </a:stretch>
        </p:blipFill>
        <p:spPr>
          <a:xfrm>
            <a:off x="5726430" y="4544060"/>
            <a:ext cx="1207135" cy="1322705"/>
          </a:xfrm>
          <a:prstGeom prst="rect">
            <a:avLst/>
          </a:prstGeom>
        </p:spPr>
      </p:pic>
      <p:pic>
        <p:nvPicPr>
          <p:cNvPr id="15" name="图片 14"/>
          <p:cNvPicPr>
            <a:picLocks noChangeAspect="1"/>
          </p:cNvPicPr>
          <p:nvPr>
            <p:custDataLst>
              <p:tags r:id="rId15"/>
            </p:custDataLst>
          </p:nvPr>
        </p:nvPicPr>
        <p:blipFill>
          <a:blip r:embed="rId7"/>
          <a:stretch>
            <a:fillRect/>
          </a:stretch>
        </p:blipFill>
        <p:spPr>
          <a:xfrm>
            <a:off x="5734050" y="1598930"/>
            <a:ext cx="1199515" cy="1311910"/>
          </a:xfrm>
          <a:prstGeom prst="rect">
            <a:avLst/>
          </a:prstGeom>
        </p:spPr>
      </p:pic>
      <p:pic>
        <p:nvPicPr>
          <p:cNvPr id="16" name="图片 15"/>
          <p:cNvPicPr>
            <a:picLocks noChangeAspect="1"/>
          </p:cNvPicPr>
          <p:nvPr>
            <p:custDataLst>
              <p:tags r:id="rId16"/>
            </p:custDataLst>
          </p:nvPr>
        </p:nvPicPr>
        <p:blipFill>
          <a:blip r:embed="rId17"/>
          <a:stretch>
            <a:fillRect/>
          </a:stretch>
        </p:blipFill>
        <p:spPr>
          <a:xfrm>
            <a:off x="7257415" y="3069590"/>
            <a:ext cx="1189990" cy="1297305"/>
          </a:xfrm>
          <a:prstGeom prst="rect">
            <a:avLst/>
          </a:prstGeom>
        </p:spPr>
      </p:pic>
      <p:pic>
        <p:nvPicPr>
          <p:cNvPr id="17" name="图片 16"/>
          <p:cNvPicPr>
            <a:picLocks noChangeAspect="1"/>
          </p:cNvPicPr>
          <p:nvPr>
            <p:custDataLst>
              <p:tags r:id="rId18"/>
            </p:custDataLst>
          </p:nvPr>
        </p:nvPicPr>
        <p:blipFill>
          <a:blip r:embed="rId19"/>
          <a:stretch>
            <a:fillRect/>
          </a:stretch>
        </p:blipFill>
        <p:spPr>
          <a:xfrm>
            <a:off x="7250430" y="4562475"/>
            <a:ext cx="1189355" cy="1296035"/>
          </a:xfrm>
          <a:prstGeom prst="rect">
            <a:avLst/>
          </a:prstGeom>
        </p:spPr>
      </p:pic>
      <p:pic>
        <p:nvPicPr>
          <p:cNvPr id="18" name="图片 17"/>
          <p:cNvPicPr>
            <a:picLocks noChangeAspect="1"/>
          </p:cNvPicPr>
          <p:nvPr>
            <p:custDataLst>
              <p:tags r:id="rId20"/>
            </p:custDataLst>
          </p:nvPr>
        </p:nvPicPr>
        <p:blipFill>
          <a:blip r:embed="rId7"/>
          <a:stretch>
            <a:fillRect/>
          </a:stretch>
        </p:blipFill>
        <p:spPr>
          <a:xfrm>
            <a:off x="7245350" y="1584960"/>
            <a:ext cx="1202055" cy="1313815"/>
          </a:xfrm>
          <a:prstGeom prst="rect">
            <a:avLst/>
          </a:prstGeom>
        </p:spPr>
      </p:pic>
      <p:pic>
        <p:nvPicPr>
          <p:cNvPr id="19" name="图片 18"/>
          <p:cNvPicPr>
            <a:picLocks noChangeAspect="1"/>
          </p:cNvPicPr>
          <p:nvPr>
            <p:custDataLst>
              <p:tags r:id="rId21"/>
            </p:custDataLst>
          </p:nvPr>
        </p:nvPicPr>
        <p:blipFill>
          <a:blip r:embed="rId7"/>
          <a:stretch>
            <a:fillRect/>
          </a:stretch>
        </p:blipFill>
        <p:spPr>
          <a:xfrm>
            <a:off x="8694420" y="1584960"/>
            <a:ext cx="1202055" cy="1313815"/>
          </a:xfrm>
          <a:prstGeom prst="rect">
            <a:avLst/>
          </a:prstGeom>
        </p:spPr>
      </p:pic>
      <p:pic>
        <p:nvPicPr>
          <p:cNvPr id="21" name="图片 20"/>
          <p:cNvPicPr>
            <a:picLocks noChangeAspect="1"/>
          </p:cNvPicPr>
          <p:nvPr>
            <p:custDataLst>
              <p:tags r:id="rId22"/>
            </p:custDataLst>
          </p:nvPr>
        </p:nvPicPr>
        <p:blipFill>
          <a:blip r:embed="rId7"/>
          <a:stretch>
            <a:fillRect/>
          </a:stretch>
        </p:blipFill>
        <p:spPr>
          <a:xfrm>
            <a:off x="10270490" y="1599565"/>
            <a:ext cx="1202055" cy="1313815"/>
          </a:xfrm>
          <a:prstGeom prst="rect">
            <a:avLst/>
          </a:prstGeom>
        </p:spPr>
      </p:pic>
      <p:sp>
        <p:nvSpPr>
          <p:cNvPr id="22" name="文本框 21"/>
          <p:cNvSpPr txBox="1"/>
          <p:nvPr>
            <p:custDataLst>
              <p:tags r:id="rId23"/>
            </p:custDataLst>
          </p:nvPr>
        </p:nvSpPr>
        <p:spPr>
          <a:xfrm>
            <a:off x="5734050" y="791210"/>
            <a:ext cx="1137920" cy="684530"/>
          </a:xfrm>
          <a:prstGeom prst="rect">
            <a:avLst/>
          </a:prstGeom>
          <a:noFill/>
        </p:spPr>
        <p:txBody>
          <a:bodyPr wrap="square" rtlCol="0">
            <a:noAutofit/>
          </a:bodyPr>
          <a:lstStyle/>
          <a:p>
            <a:pPr algn="ctr"/>
            <a:r>
              <a:rPr lang="zh-CN" altLang="en-US">
                <a:latin typeface="Times New Roman" panose="02020603050405020304" pitchFamily="18" charset="0"/>
                <a:cs typeface="Times New Roman" panose="02020603050405020304" pitchFamily="18" charset="0"/>
              </a:rPr>
              <a:t>裁剪替换</a:t>
            </a:r>
            <a:r>
              <a:rPr lang="en-US" altLang="zh-CN">
                <a:latin typeface="Times New Roman" panose="02020603050405020304" pitchFamily="18" charset="0"/>
                <a:cs typeface="Times New Roman" panose="02020603050405020304" pitchFamily="18" charset="0"/>
              </a:rPr>
              <a:t> q=0.7</a:t>
            </a:r>
            <a:endParaRPr lang="en-US" altLang="zh-CN">
              <a:latin typeface="Times New Roman" panose="02020603050405020304" pitchFamily="18" charset="0"/>
              <a:cs typeface="Times New Roman" panose="02020603050405020304" pitchFamily="18" charset="0"/>
            </a:endParaRPr>
          </a:p>
        </p:txBody>
      </p:sp>
      <p:sp>
        <p:nvSpPr>
          <p:cNvPr id="23" name="文本框 22"/>
          <p:cNvSpPr txBox="1"/>
          <p:nvPr>
            <p:custDataLst>
              <p:tags r:id="rId24"/>
            </p:custDataLst>
          </p:nvPr>
        </p:nvSpPr>
        <p:spPr>
          <a:xfrm>
            <a:off x="7247255" y="784225"/>
            <a:ext cx="1137920" cy="684530"/>
          </a:xfrm>
          <a:prstGeom prst="rect">
            <a:avLst/>
          </a:prstGeom>
          <a:noFill/>
        </p:spPr>
        <p:txBody>
          <a:bodyPr wrap="square" rtlCol="0">
            <a:noAutofit/>
          </a:bodyPr>
          <a:lstStyle/>
          <a:p>
            <a:pPr algn="ctr"/>
            <a:r>
              <a:rPr lang="zh-CN" altLang="en-US">
                <a:latin typeface="Times New Roman" panose="02020603050405020304" pitchFamily="18" charset="0"/>
                <a:cs typeface="Times New Roman" panose="02020603050405020304" pitchFamily="18" charset="0"/>
              </a:rPr>
              <a:t>随机替换</a:t>
            </a:r>
            <a:r>
              <a:rPr lang="en-US" altLang="zh-CN">
                <a:latin typeface="Times New Roman" panose="02020603050405020304" pitchFamily="18" charset="0"/>
                <a:cs typeface="Times New Roman" panose="02020603050405020304" pitchFamily="18" charset="0"/>
              </a:rPr>
              <a:t> q=0.7</a:t>
            </a:r>
            <a:endParaRPr lang="en-US" altLang="zh-CN">
              <a:latin typeface="Times New Roman" panose="02020603050405020304" pitchFamily="18" charset="0"/>
              <a:cs typeface="Times New Roman" panose="02020603050405020304" pitchFamily="18" charset="0"/>
            </a:endParaRPr>
          </a:p>
        </p:txBody>
      </p:sp>
      <p:sp>
        <p:nvSpPr>
          <p:cNvPr id="24" name="文本框 23"/>
          <p:cNvSpPr txBox="1"/>
          <p:nvPr>
            <p:custDataLst>
              <p:tags r:id="rId25"/>
            </p:custDataLst>
          </p:nvPr>
        </p:nvSpPr>
        <p:spPr>
          <a:xfrm>
            <a:off x="8694420" y="791845"/>
            <a:ext cx="1137920" cy="684530"/>
          </a:xfrm>
          <a:prstGeom prst="rect">
            <a:avLst/>
          </a:prstGeom>
          <a:noFill/>
        </p:spPr>
        <p:txBody>
          <a:bodyPr wrap="square" rtlCol="0">
            <a:noAutofit/>
          </a:bodyPr>
          <a:lstStyle/>
          <a:p>
            <a:pPr algn="ctr"/>
            <a:r>
              <a:rPr lang="zh-CN" altLang="en-US">
                <a:latin typeface="Times New Roman" panose="02020603050405020304" pitchFamily="18" charset="0"/>
                <a:cs typeface="Times New Roman" panose="02020603050405020304" pitchFamily="18" charset="0"/>
              </a:rPr>
              <a:t>高斯噪声</a:t>
            </a:r>
            <a:r>
              <a:rPr lang="en-US" altLang="zh-CN">
                <a:latin typeface="Times New Roman" panose="02020603050405020304" pitchFamily="18" charset="0"/>
                <a:cs typeface="Times New Roman" panose="02020603050405020304" pitchFamily="18" charset="0"/>
              </a:rPr>
              <a:t> σ=0.02</a:t>
            </a:r>
            <a:endParaRPr lang="en-US" altLang="zh-CN">
              <a:latin typeface="Times New Roman" panose="02020603050405020304" pitchFamily="18" charset="0"/>
              <a:cs typeface="Times New Roman" panose="02020603050405020304" pitchFamily="18" charset="0"/>
            </a:endParaRPr>
          </a:p>
        </p:txBody>
      </p:sp>
      <p:sp>
        <p:nvSpPr>
          <p:cNvPr id="25" name="文本框 24"/>
          <p:cNvSpPr txBox="1"/>
          <p:nvPr>
            <p:custDataLst>
              <p:tags r:id="rId26"/>
            </p:custDataLst>
          </p:nvPr>
        </p:nvSpPr>
        <p:spPr>
          <a:xfrm>
            <a:off x="10168255" y="784225"/>
            <a:ext cx="1320165" cy="684530"/>
          </a:xfrm>
          <a:prstGeom prst="rect">
            <a:avLst/>
          </a:prstGeom>
          <a:noFill/>
        </p:spPr>
        <p:txBody>
          <a:bodyPr wrap="square" rtlCol="0">
            <a:noAutofit/>
          </a:bodyPr>
          <a:lstStyle/>
          <a:p>
            <a:pPr algn="ctr"/>
            <a:r>
              <a:rPr lang="en-US" altLang="zh-CN">
                <a:latin typeface="Times New Roman" panose="02020603050405020304" pitchFamily="18" charset="0"/>
                <a:cs typeface="Times New Roman" panose="02020603050405020304" pitchFamily="18" charset="0"/>
              </a:rPr>
              <a:t>JPEG</a:t>
            </a:r>
            <a:r>
              <a:rPr lang="zh-CN" altLang="en-US">
                <a:latin typeface="Times New Roman" panose="02020603050405020304" pitchFamily="18" charset="0"/>
                <a:cs typeface="Times New Roman" panose="02020603050405020304" pitchFamily="18" charset="0"/>
              </a:rPr>
              <a:t>压缩</a:t>
            </a:r>
            <a:r>
              <a:rPr lang="en-US" altLang="zh-CN">
                <a:latin typeface="Times New Roman" panose="02020603050405020304" pitchFamily="18" charset="0"/>
                <a:cs typeface="Times New Roman" panose="02020603050405020304" pitchFamily="18" charset="0"/>
              </a:rPr>
              <a:t> Q=25</a:t>
            </a:r>
            <a:endParaRPr lang="en-US" altLang="zh-CN">
              <a:latin typeface="Times New Roman" panose="02020603050405020304" pitchFamily="18" charset="0"/>
              <a:cs typeface="Times New Roman" panose="02020603050405020304" pitchFamily="18" charset="0"/>
            </a:endParaRPr>
          </a:p>
        </p:txBody>
      </p:sp>
      <p:pic>
        <p:nvPicPr>
          <p:cNvPr id="26" name="图片 25"/>
          <p:cNvPicPr>
            <a:picLocks noChangeAspect="1"/>
          </p:cNvPicPr>
          <p:nvPr>
            <p:custDataLst>
              <p:tags r:id="rId27"/>
            </p:custDataLst>
          </p:nvPr>
        </p:nvPicPr>
        <p:blipFill>
          <a:blip r:embed="rId28"/>
          <a:stretch>
            <a:fillRect/>
          </a:stretch>
        </p:blipFill>
        <p:spPr>
          <a:xfrm>
            <a:off x="10267950" y="3044190"/>
            <a:ext cx="1225550" cy="1347470"/>
          </a:xfrm>
          <a:prstGeom prst="rect">
            <a:avLst/>
          </a:prstGeom>
        </p:spPr>
      </p:pic>
      <p:pic>
        <p:nvPicPr>
          <p:cNvPr id="27" name="图片 26"/>
          <p:cNvPicPr>
            <a:picLocks noChangeAspect="1"/>
          </p:cNvPicPr>
          <p:nvPr>
            <p:custDataLst>
              <p:tags r:id="rId29"/>
            </p:custDataLst>
          </p:nvPr>
        </p:nvPicPr>
        <p:blipFill>
          <a:blip r:embed="rId30"/>
          <a:stretch>
            <a:fillRect/>
          </a:stretch>
        </p:blipFill>
        <p:spPr>
          <a:xfrm>
            <a:off x="10267950" y="4578985"/>
            <a:ext cx="1204595" cy="1313180"/>
          </a:xfrm>
          <a:prstGeom prst="rect">
            <a:avLst/>
          </a:prstGeom>
        </p:spPr>
      </p:pic>
      <p:pic>
        <p:nvPicPr>
          <p:cNvPr id="28" name="图片 27"/>
          <p:cNvPicPr>
            <a:picLocks noChangeAspect="1"/>
          </p:cNvPicPr>
          <p:nvPr>
            <p:custDataLst>
              <p:tags r:id="rId31"/>
            </p:custDataLst>
          </p:nvPr>
        </p:nvPicPr>
        <p:blipFill>
          <a:blip r:embed="rId32"/>
          <a:stretch>
            <a:fillRect/>
          </a:stretch>
        </p:blipFill>
        <p:spPr>
          <a:xfrm>
            <a:off x="8694420" y="3074035"/>
            <a:ext cx="1201420" cy="1292225"/>
          </a:xfrm>
          <a:prstGeom prst="rect">
            <a:avLst/>
          </a:prstGeom>
        </p:spPr>
      </p:pic>
      <p:pic>
        <p:nvPicPr>
          <p:cNvPr id="29" name="图片 28"/>
          <p:cNvPicPr>
            <a:picLocks noChangeAspect="1"/>
          </p:cNvPicPr>
          <p:nvPr>
            <p:custDataLst>
              <p:tags r:id="rId33"/>
            </p:custDataLst>
          </p:nvPr>
        </p:nvPicPr>
        <p:blipFill>
          <a:blip r:embed="rId34"/>
          <a:stretch>
            <a:fillRect/>
          </a:stretch>
        </p:blipFill>
        <p:spPr>
          <a:xfrm>
            <a:off x="8694420" y="4558030"/>
            <a:ext cx="1202055" cy="130302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评价指标</a:t>
            </a:r>
            <a:endParaRPr lang="zh-CN" altLang="en-US" sz="2400" b="1" dirty="0">
              <a:solidFill>
                <a:schemeClr val="bg1"/>
              </a:solidFill>
            </a:endParaRPr>
          </a:p>
        </p:txBody>
      </p:sp>
      <p:sp>
        <p:nvSpPr>
          <p:cNvPr id="17" name="文本框 16"/>
          <p:cNvSpPr txBox="1"/>
          <p:nvPr/>
        </p:nvSpPr>
        <p:spPr>
          <a:xfrm>
            <a:off x="1658620" y="2073910"/>
            <a:ext cx="9039860" cy="460375"/>
          </a:xfrm>
          <a:prstGeom prst="rect">
            <a:avLst/>
          </a:prstGeom>
          <a:noFill/>
        </p:spPr>
        <p:txBody>
          <a:bodyPr wrap="square" rtlCol="0" anchor="t">
            <a:spAutoFit/>
          </a:bodyPr>
          <a:lstStyle/>
          <a:p>
            <a:pPr indent="0" algn="just" eaLnBrk="0" fontAlgn="base" hangingPunct="0">
              <a:lnSpc>
                <a:spcPct val="150000"/>
              </a:lnSpc>
              <a:spcBef>
                <a:spcPct val="0"/>
              </a:spcBef>
              <a:spcAft>
                <a:spcPct val="0"/>
              </a:spcAft>
              <a:buFont typeface="Wingdings" panose="05000000000000000000" charset="0"/>
              <a:buNone/>
              <a:defRPr/>
            </a:pPr>
            <a:r>
              <a:rPr lang="zh-CN" altLang="en-US" sz="1600" b="1" spc="100" dirty="0">
                <a:latin typeface="+mn-ea"/>
                <a:cs typeface="+mn-ea"/>
                <a:sym typeface="+mn-ea"/>
              </a:rPr>
              <a:t>水印正确率</a:t>
            </a:r>
            <a:r>
              <a:rPr lang="en-US" altLang="zh-CN" sz="1600" b="1" spc="100" dirty="0">
                <a:latin typeface="+mn-ea"/>
                <a:cs typeface="+mn-ea"/>
                <a:sym typeface="+mn-ea"/>
              </a:rPr>
              <a:t>acc</a:t>
            </a:r>
            <a:r>
              <a:rPr lang="zh-CN" altLang="en-US" sz="1600" b="1" spc="100" dirty="0">
                <a:latin typeface="+mn-ea"/>
                <a:cs typeface="+mn-ea"/>
                <a:sym typeface="+mn-ea"/>
              </a:rPr>
              <a:t>：</a:t>
            </a:r>
            <a:r>
              <a:rPr lang="zh-CN" altLang="en-US" sz="1600" spc="100" dirty="0">
                <a:latin typeface="+mn-ea"/>
                <a:cs typeface="+mn-ea"/>
                <a:sym typeface="+mn-ea"/>
              </a:rPr>
              <a:t>衡量提取的水印与原始水印的误差程度。</a:t>
            </a:r>
            <a:endParaRPr lang="zh-CN" altLang="en-US" sz="1600" spc="100" dirty="0">
              <a:latin typeface="+mn-ea"/>
              <a:cs typeface="+mn-ea"/>
              <a:sym typeface="+mn-ea"/>
            </a:endParaRPr>
          </a:p>
        </p:txBody>
      </p:sp>
      <p:sp>
        <p:nvSpPr>
          <p:cNvPr id="19" name="文本框 18"/>
          <p:cNvSpPr txBox="1"/>
          <p:nvPr/>
        </p:nvSpPr>
        <p:spPr>
          <a:xfrm>
            <a:off x="6626225" y="2719070"/>
            <a:ext cx="606425" cy="337185"/>
          </a:xfrm>
          <a:prstGeom prst="rect">
            <a:avLst/>
          </a:prstGeom>
          <a:noFill/>
        </p:spPr>
        <p:txBody>
          <a:bodyPr wrap="none" rtlCol="0" anchor="t">
            <a:spAutoFit/>
          </a:bodyPr>
          <a:lstStyle/>
          <a:p>
            <a:r>
              <a:rPr lang="en-US" altLang="zh-CN" sz="1600">
                <a:latin typeface="+mn-ea"/>
              </a:rPr>
              <a:t>(3.9)</a:t>
            </a:r>
            <a:endParaRPr lang="en-US" altLang="zh-CN" sz="1600">
              <a:latin typeface="+mn-ea"/>
            </a:endParaRPr>
          </a:p>
        </p:txBody>
      </p:sp>
      <p:sp>
        <p:nvSpPr>
          <p:cNvPr id="10" name="文本框 9"/>
          <p:cNvSpPr txBox="1"/>
          <p:nvPr/>
        </p:nvSpPr>
        <p:spPr>
          <a:xfrm>
            <a:off x="6600825" y="3903980"/>
            <a:ext cx="725805" cy="337185"/>
          </a:xfrm>
          <a:prstGeom prst="rect">
            <a:avLst/>
          </a:prstGeom>
          <a:noFill/>
        </p:spPr>
        <p:txBody>
          <a:bodyPr wrap="none" rtlCol="0" anchor="t">
            <a:spAutoFit/>
          </a:bodyPr>
          <a:lstStyle/>
          <a:p>
            <a:r>
              <a:rPr lang="en-US" altLang="zh-CN" sz="1600">
                <a:latin typeface="+mn-ea"/>
              </a:rPr>
              <a:t>(3.10)</a:t>
            </a:r>
            <a:endParaRPr lang="en-US" altLang="zh-CN" sz="1600">
              <a:latin typeface="+mn-ea"/>
            </a:endParaRPr>
          </a:p>
        </p:txBody>
      </p:sp>
      <p:sp>
        <p:nvSpPr>
          <p:cNvPr id="11" name="文本框 10"/>
          <p:cNvSpPr txBox="1"/>
          <p:nvPr/>
        </p:nvSpPr>
        <p:spPr>
          <a:xfrm>
            <a:off x="6626225" y="5896610"/>
            <a:ext cx="725805" cy="337185"/>
          </a:xfrm>
          <a:prstGeom prst="rect">
            <a:avLst/>
          </a:prstGeom>
          <a:noFill/>
        </p:spPr>
        <p:txBody>
          <a:bodyPr wrap="none" rtlCol="0" anchor="t">
            <a:spAutoFit/>
          </a:bodyPr>
          <a:lstStyle/>
          <a:p>
            <a:r>
              <a:rPr lang="en-US" altLang="zh-CN" sz="1600">
                <a:latin typeface="+mn-ea"/>
              </a:rPr>
              <a:t>(3.12)</a:t>
            </a:r>
            <a:endParaRPr lang="en-US" altLang="zh-CN" sz="1600">
              <a:latin typeface="+mn-ea"/>
            </a:endParaRPr>
          </a:p>
        </p:txBody>
      </p:sp>
      <p:sp>
        <p:nvSpPr>
          <p:cNvPr id="13" name="文本框 12"/>
          <p:cNvSpPr txBox="1"/>
          <p:nvPr/>
        </p:nvSpPr>
        <p:spPr>
          <a:xfrm>
            <a:off x="1688465" y="3241040"/>
            <a:ext cx="8375650" cy="460375"/>
          </a:xfrm>
          <a:prstGeom prst="rect">
            <a:avLst/>
          </a:prstGeom>
          <a:noFill/>
        </p:spPr>
        <p:txBody>
          <a:bodyPr wrap="square" rtlCol="0" anchor="t">
            <a:spAutoFit/>
          </a:bodyPr>
          <a:lstStyle/>
          <a:p>
            <a:pPr indent="0" algn="just" eaLnBrk="0" fontAlgn="base" hangingPunct="0">
              <a:lnSpc>
                <a:spcPct val="150000"/>
              </a:lnSpc>
              <a:spcBef>
                <a:spcPct val="0"/>
              </a:spcBef>
              <a:spcAft>
                <a:spcPct val="0"/>
              </a:spcAft>
              <a:buFont typeface="Wingdings" panose="05000000000000000000" charset="0"/>
              <a:buNone/>
              <a:defRPr/>
            </a:pPr>
            <a:r>
              <a:rPr lang="zh-CN" altLang="en-US" sz="1600" b="1" spc="100" dirty="0">
                <a:latin typeface="+mn-ea"/>
                <a:cs typeface="+mn-ea"/>
                <a:sym typeface="+mn-ea"/>
              </a:rPr>
              <a:t>峰值信噪比</a:t>
            </a:r>
            <a:r>
              <a:rPr lang="en-US" altLang="zh-CN" sz="1600" b="1" spc="100" dirty="0">
                <a:latin typeface="+mn-ea"/>
                <a:cs typeface="+mn-ea"/>
                <a:sym typeface="+mn-ea"/>
              </a:rPr>
              <a:t>PSNR</a:t>
            </a:r>
            <a:r>
              <a:rPr lang="zh-CN" altLang="en-US" sz="1600" b="1" spc="100" dirty="0">
                <a:latin typeface="+mn-ea"/>
                <a:cs typeface="+mn-ea"/>
                <a:sym typeface="+mn-ea"/>
              </a:rPr>
              <a:t>：</a:t>
            </a:r>
            <a:r>
              <a:rPr lang="zh-CN" altLang="en-US" sz="1600" spc="100" dirty="0">
                <a:latin typeface="+mn-ea"/>
                <a:cs typeface="+mn-ea"/>
                <a:sym typeface="+mn-ea"/>
              </a:rPr>
              <a:t>衡量图像的失真程度，是目前最常见的评价标准。</a:t>
            </a:r>
            <a:endParaRPr lang="zh-CN" altLang="en-US" sz="1600" spc="100" dirty="0">
              <a:latin typeface="+mn-ea"/>
              <a:cs typeface="+mn-ea"/>
              <a:sym typeface="+mn-ea"/>
            </a:endParaRPr>
          </a:p>
        </p:txBody>
      </p:sp>
      <p:sp>
        <p:nvSpPr>
          <p:cNvPr id="14" name="文本框 13"/>
          <p:cNvSpPr txBox="1"/>
          <p:nvPr/>
        </p:nvSpPr>
        <p:spPr>
          <a:xfrm>
            <a:off x="6600825" y="4556125"/>
            <a:ext cx="725805" cy="337185"/>
          </a:xfrm>
          <a:prstGeom prst="rect">
            <a:avLst/>
          </a:prstGeom>
          <a:noFill/>
        </p:spPr>
        <p:txBody>
          <a:bodyPr wrap="none" rtlCol="0" anchor="t">
            <a:spAutoFit/>
          </a:bodyPr>
          <a:lstStyle/>
          <a:p>
            <a:r>
              <a:rPr lang="en-US" altLang="zh-CN" sz="1600">
                <a:latin typeface="+mn-ea"/>
              </a:rPr>
              <a:t>(3.11)</a:t>
            </a:r>
            <a:endParaRPr lang="en-US" altLang="zh-CN" sz="1600">
              <a:latin typeface="+mn-ea"/>
            </a:endParaRPr>
          </a:p>
        </p:txBody>
      </p:sp>
      <p:sp>
        <p:nvSpPr>
          <p:cNvPr id="18" name="文本框 17"/>
          <p:cNvSpPr txBox="1"/>
          <p:nvPr/>
        </p:nvSpPr>
        <p:spPr>
          <a:xfrm>
            <a:off x="1604010" y="5200650"/>
            <a:ext cx="9094470" cy="460375"/>
          </a:xfrm>
          <a:prstGeom prst="rect">
            <a:avLst/>
          </a:prstGeom>
          <a:noFill/>
        </p:spPr>
        <p:txBody>
          <a:bodyPr wrap="square" rtlCol="0" anchor="t">
            <a:spAutoFit/>
          </a:bodyPr>
          <a:lstStyle/>
          <a:p>
            <a:pPr algn="just" eaLnBrk="0" fontAlgn="base" hangingPunct="0">
              <a:lnSpc>
                <a:spcPct val="150000"/>
              </a:lnSpc>
              <a:buClrTx/>
              <a:buSzTx/>
              <a:buFont typeface="Wingdings" panose="05000000000000000000" charset="0"/>
              <a:defRPr/>
            </a:pPr>
            <a:r>
              <a:rPr lang="zh-CN" altLang="en-US" sz="1600" b="1" spc="100" dirty="0">
                <a:latin typeface="+mn-ea"/>
                <a:cs typeface="+mn-ea"/>
                <a:sym typeface="+mn-ea"/>
              </a:rPr>
              <a:t>结构相似性方法SSIM：</a:t>
            </a:r>
            <a:r>
              <a:rPr lang="zh-CN" altLang="en-US" sz="1600" spc="100" dirty="0">
                <a:latin typeface="+mn-ea"/>
                <a:cs typeface="+mn-ea"/>
                <a:sym typeface="+mn-ea"/>
              </a:rPr>
              <a:t>考虑人眼的视觉识别感知特性，其评价结果与人的主观感受相同。</a:t>
            </a:r>
            <a:endParaRPr lang="zh-CN" altLang="en-US" sz="1600" spc="100" dirty="0">
              <a:latin typeface="+mn-ea"/>
              <a:cs typeface="+mn-ea"/>
              <a:sym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pic>
        <p:nvPicPr>
          <p:cNvPr id="8" name="图片 7"/>
          <p:cNvPicPr>
            <a:picLocks noChangeAspect="1"/>
          </p:cNvPicPr>
          <p:nvPr/>
        </p:nvPicPr>
        <p:blipFill>
          <a:blip r:embed="rId1"/>
          <a:stretch>
            <a:fillRect/>
          </a:stretch>
        </p:blipFill>
        <p:spPr>
          <a:xfrm>
            <a:off x="3014345" y="3767455"/>
            <a:ext cx="2476500" cy="609600"/>
          </a:xfrm>
          <a:prstGeom prst="rect">
            <a:avLst/>
          </a:prstGeom>
        </p:spPr>
      </p:pic>
      <p:pic>
        <p:nvPicPr>
          <p:cNvPr id="12" name="图片 11"/>
          <p:cNvPicPr>
            <a:picLocks noChangeAspect="1"/>
          </p:cNvPicPr>
          <p:nvPr/>
        </p:nvPicPr>
        <p:blipFill>
          <a:blip r:embed="rId2"/>
          <a:stretch>
            <a:fillRect/>
          </a:stretch>
        </p:blipFill>
        <p:spPr>
          <a:xfrm>
            <a:off x="2990850" y="4341495"/>
            <a:ext cx="3244850" cy="704850"/>
          </a:xfrm>
          <a:prstGeom prst="rect">
            <a:avLst/>
          </a:prstGeom>
        </p:spPr>
      </p:pic>
      <p:pic>
        <p:nvPicPr>
          <p:cNvPr id="15" name="图片 14"/>
          <p:cNvPicPr>
            <a:picLocks noChangeAspect="1"/>
          </p:cNvPicPr>
          <p:nvPr/>
        </p:nvPicPr>
        <p:blipFill>
          <a:blip r:embed="rId3"/>
          <a:stretch>
            <a:fillRect/>
          </a:stretch>
        </p:blipFill>
        <p:spPr>
          <a:xfrm>
            <a:off x="2990850" y="5768975"/>
            <a:ext cx="3340100" cy="603250"/>
          </a:xfrm>
          <a:prstGeom prst="rect">
            <a:avLst/>
          </a:prstGeom>
        </p:spPr>
      </p:pic>
      <p:pic>
        <p:nvPicPr>
          <p:cNvPr id="4" name="图片 3"/>
          <p:cNvPicPr>
            <a:picLocks noChangeAspect="1"/>
          </p:cNvPicPr>
          <p:nvPr>
            <p:custDataLst>
              <p:tags r:id="rId4"/>
            </p:custDataLst>
          </p:nvPr>
        </p:nvPicPr>
        <p:blipFill>
          <a:blip r:embed="rId5"/>
          <a:stretch>
            <a:fillRect/>
          </a:stretch>
        </p:blipFill>
        <p:spPr>
          <a:xfrm>
            <a:off x="2857500" y="2514600"/>
            <a:ext cx="2287905" cy="6604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评价指标</a:t>
            </a:r>
            <a:endParaRPr lang="zh-CN" altLang="en-US" sz="2400" b="1" dirty="0">
              <a:solidFill>
                <a:schemeClr val="bg1"/>
              </a:solidFill>
            </a:endParaRPr>
          </a:p>
        </p:txBody>
      </p:sp>
      <p:sp>
        <p:nvSpPr>
          <p:cNvPr id="17" name="文本框 16"/>
          <p:cNvSpPr txBox="1"/>
          <p:nvPr/>
        </p:nvSpPr>
        <p:spPr>
          <a:xfrm>
            <a:off x="1812290" y="2241550"/>
            <a:ext cx="9039860" cy="829945"/>
          </a:xfrm>
          <a:prstGeom prst="rect">
            <a:avLst/>
          </a:prstGeom>
          <a:noFill/>
        </p:spPr>
        <p:txBody>
          <a:bodyPr wrap="square" rtlCol="0" anchor="t">
            <a:spAutoFit/>
          </a:bodyPr>
          <a:lstStyle/>
          <a:p>
            <a:pPr indent="0" algn="just" eaLnBrk="0" fontAlgn="base" hangingPunct="0">
              <a:lnSpc>
                <a:spcPct val="150000"/>
              </a:lnSpc>
              <a:spcBef>
                <a:spcPct val="0"/>
              </a:spcBef>
              <a:spcAft>
                <a:spcPct val="0"/>
              </a:spcAft>
              <a:buFont typeface="Wingdings" panose="05000000000000000000" charset="0"/>
              <a:buNone/>
              <a:defRPr/>
            </a:pPr>
            <a:r>
              <a:rPr lang="zh-CN" altLang="en-US" sz="1600" b="1" spc="100" dirty="0">
                <a:latin typeface="+mn-ea"/>
                <a:cs typeface="+mn-ea"/>
                <a:sym typeface="+mn-ea"/>
              </a:rPr>
              <a:t>平均弥散率MD：</a:t>
            </a:r>
            <a:r>
              <a:rPr lang="zh-CN" altLang="en-US" sz="1600" spc="100" dirty="0">
                <a:latin typeface="+mn-ea"/>
                <a:cs typeface="+mn-ea"/>
                <a:sym typeface="+mn-ea"/>
              </a:rPr>
              <a:t>该参数与机体组织内水分子的弥散程度有关，反映水分子的整体弥散水平和弥散阻力情况。</a:t>
            </a:r>
            <a:endParaRPr lang="zh-CN" altLang="en-US" sz="1600" spc="100" dirty="0">
              <a:latin typeface="+mn-ea"/>
              <a:cs typeface="+mn-ea"/>
              <a:sym typeface="+mn-ea"/>
            </a:endParaRPr>
          </a:p>
        </p:txBody>
      </p:sp>
      <p:sp>
        <p:nvSpPr>
          <p:cNvPr id="101" name="文本框 100"/>
          <p:cNvSpPr txBox="1"/>
          <p:nvPr/>
        </p:nvSpPr>
        <p:spPr>
          <a:xfrm>
            <a:off x="1710055" y="3856355"/>
            <a:ext cx="8773795" cy="337185"/>
          </a:xfrm>
          <a:prstGeom prst="rect">
            <a:avLst/>
          </a:prstGeom>
          <a:noFill/>
          <a:ln w="9525">
            <a:noFill/>
          </a:ln>
        </p:spPr>
        <p:txBody>
          <a:bodyPr wrap="square">
            <a:spAutoFit/>
          </a:bodyPr>
          <a:lstStyle/>
          <a:p>
            <a:pPr indent="127000"/>
            <a:r>
              <a:rPr lang="zh-CN" altLang="en-US" sz="1600" b="1" spc="100" dirty="0">
                <a:latin typeface="+mn-ea"/>
                <a:cs typeface="+mn-ea"/>
              </a:rPr>
              <a:t>各项异性FA：</a:t>
            </a:r>
            <a:r>
              <a:rPr lang="zh-CN" altLang="en-US" sz="1600" b="0" spc="100" dirty="0">
                <a:latin typeface="+mn-ea"/>
                <a:cs typeface="+mn-ea"/>
              </a:rPr>
              <a:t>衡量组织内水分子各项异性部分占整个弥散张量的比例。</a:t>
            </a:r>
            <a:endParaRPr lang="zh-CN" altLang="en-US" sz="1600" b="0" spc="100" dirty="0">
              <a:latin typeface="+mn-ea"/>
              <a:cs typeface="+mn-ea"/>
            </a:endParaRPr>
          </a:p>
        </p:txBody>
      </p:sp>
      <p:sp>
        <p:nvSpPr>
          <p:cNvPr id="8" name="文本框 7"/>
          <p:cNvSpPr txBox="1"/>
          <p:nvPr/>
        </p:nvSpPr>
        <p:spPr>
          <a:xfrm>
            <a:off x="1637030" y="5380355"/>
            <a:ext cx="9723120" cy="337185"/>
          </a:xfrm>
          <a:prstGeom prst="rect">
            <a:avLst/>
          </a:prstGeom>
          <a:noFill/>
          <a:ln w="9525">
            <a:noFill/>
          </a:ln>
        </p:spPr>
        <p:txBody>
          <a:bodyPr wrap="square">
            <a:spAutoFit/>
          </a:bodyPr>
          <a:lstStyle/>
          <a:p>
            <a:pPr indent="127000"/>
            <a:r>
              <a:rPr lang="zh-CN" altLang="en-US" sz="1600" b="1" spc="100" dirty="0">
                <a:latin typeface="+mn-ea"/>
                <a:cs typeface="+mn-ea"/>
              </a:rPr>
              <a:t>主轴方向偏转夹角</a:t>
            </a:r>
            <a:r>
              <a:rPr lang="en-US" altLang="zh-CN" sz="1600" b="1" spc="100" dirty="0">
                <a:latin typeface="+mn-ea"/>
                <a:cs typeface="+mn-ea"/>
              </a:rPr>
              <a:t>a</a:t>
            </a:r>
            <a:r>
              <a:rPr lang="en-US" altLang="zh-CN" sz="1600" b="1" spc="100" baseline="-25000" dirty="0">
                <a:latin typeface="+mn-ea"/>
                <a:cs typeface="+mn-ea"/>
              </a:rPr>
              <a:t>AC</a:t>
            </a:r>
            <a:r>
              <a:rPr lang="zh-CN" altLang="en-US" sz="1600" b="1" spc="100" dirty="0">
                <a:latin typeface="+mn-ea"/>
                <a:cs typeface="+mn-ea"/>
                <a:sym typeface="+mn-ea"/>
              </a:rPr>
              <a:t>：</a:t>
            </a:r>
            <a:r>
              <a:rPr lang="zh-CN" altLang="en-US" sz="1600" spc="100" dirty="0">
                <a:latin typeface="+mn-ea"/>
                <a:cs typeface="+mn-ea"/>
                <a:sym typeface="+mn-ea"/>
              </a:rPr>
              <a:t>可以反应纤维走向，是医生进行临床诊断的重要依据。</a:t>
            </a:r>
            <a:endParaRPr lang="zh-CN" altLang="en-US"/>
          </a:p>
        </p:txBody>
      </p:sp>
      <p:sp>
        <p:nvSpPr>
          <p:cNvPr id="19" name="文本框 18"/>
          <p:cNvSpPr txBox="1"/>
          <p:nvPr/>
        </p:nvSpPr>
        <p:spPr>
          <a:xfrm>
            <a:off x="8256905" y="3071495"/>
            <a:ext cx="725805" cy="337185"/>
          </a:xfrm>
          <a:prstGeom prst="rect">
            <a:avLst/>
          </a:prstGeom>
          <a:noFill/>
        </p:spPr>
        <p:txBody>
          <a:bodyPr wrap="none" rtlCol="0" anchor="t">
            <a:spAutoFit/>
          </a:bodyPr>
          <a:lstStyle/>
          <a:p>
            <a:r>
              <a:rPr lang="en-US" altLang="zh-CN" sz="1600">
                <a:latin typeface="+mn-ea"/>
              </a:rPr>
              <a:t>(3.13)</a:t>
            </a:r>
            <a:endParaRPr lang="en-US" altLang="zh-CN" sz="1600">
              <a:latin typeface="+mn-ea"/>
            </a:endParaRPr>
          </a:p>
        </p:txBody>
      </p:sp>
      <p:sp>
        <p:nvSpPr>
          <p:cNvPr id="10" name="文本框 9"/>
          <p:cNvSpPr txBox="1"/>
          <p:nvPr/>
        </p:nvSpPr>
        <p:spPr>
          <a:xfrm>
            <a:off x="8256905" y="4576445"/>
            <a:ext cx="725805" cy="337185"/>
          </a:xfrm>
          <a:prstGeom prst="rect">
            <a:avLst/>
          </a:prstGeom>
          <a:noFill/>
        </p:spPr>
        <p:txBody>
          <a:bodyPr wrap="none" rtlCol="0" anchor="t">
            <a:spAutoFit/>
          </a:bodyPr>
          <a:lstStyle/>
          <a:p>
            <a:r>
              <a:rPr lang="en-US" altLang="zh-CN" sz="1600">
                <a:latin typeface="+mn-ea"/>
              </a:rPr>
              <a:t>(3.14)</a:t>
            </a:r>
            <a:endParaRPr lang="en-US" altLang="zh-CN" sz="1600">
              <a:latin typeface="+mn-ea"/>
            </a:endParaRPr>
          </a:p>
        </p:txBody>
      </p:sp>
      <p:sp>
        <p:nvSpPr>
          <p:cNvPr id="11" name="文本框 10"/>
          <p:cNvSpPr txBox="1"/>
          <p:nvPr/>
        </p:nvSpPr>
        <p:spPr>
          <a:xfrm>
            <a:off x="8256905" y="5962650"/>
            <a:ext cx="725805" cy="337185"/>
          </a:xfrm>
          <a:prstGeom prst="rect">
            <a:avLst/>
          </a:prstGeom>
          <a:noFill/>
        </p:spPr>
        <p:txBody>
          <a:bodyPr wrap="none" rtlCol="0" anchor="t">
            <a:spAutoFit/>
          </a:bodyPr>
          <a:lstStyle/>
          <a:p>
            <a:r>
              <a:rPr lang="en-US" altLang="zh-CN" sz="1600">
                <a:latin typeface="+mn-ea"/>
              </a:rPr>
              <a:t>(3.15)</a:t>
            </a:r>
            <a:endParaRPr lang="en-US" altLang="zh-CN" sz="1600">
              <a:latin typeface="+mn-ea"/>
            </a:endParaRPr>
          </a:p>
        </p:txBody>
      </p:sp>
      <p:sp>
        <p:nvSpPr>
          <p:cNvPr id="4"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pic>
        <p:nvPicPr>
          <p:cNvPr id="7" name="图片 6"/>
          <p:cNvPicPr>
            <a:picLocks noChangeAspect="1"/>
          </p:cNvPicPr>
          <p:nvPr/>
        </p:nvPicPr>
        <p:blipFill>
          <a:blip r:embed="rId1"/>
          <a:stretch>
            <a:fillRect/>
          </a:stretch>
        </p:blipFill>
        <p:spPr>
          <a:xfrm>
            <a:off x="3350895" y="3009900"/>
            <a:ext cx="1822450" cy="552450"/>
          </a:xfrm>
          <a:prstGeom prst="rect">
            <a:avLst/>
          </a:prstGeom>
        </p:spPr>
      </p:pic>
      <p:pic>
        <p:nvPicPr>
          <p:cNvPr id="9" name="图片 8"/>
          <p:cNvPicPr>
            <a:picLocks noChangeAspect="1"/>
          </p:cNvPicPr>
          <p:nvPr/>
        </p:nvPicPr>
        <p:blipFill>
          <a:blip r:embed="rId2"/>
          <a:stretch>
            <a:fillRect/>
          </a:stretch>
        </p:blipFill>
        <p:spPr>
          <a:xfrm>
            <a:off x="3300730" y="4193540"/>
            <a:ext cx="4787900" cy="996950"/>
          </a:xfrm>
          <a:prstGeom prst="rect">
            <a:avLst/>
          </a:prstGeom>
        </p:spPr>
      </p:pic>
      <p:pic>
        <p:nvPicPr>
          <p:cNvPr id="12" name="图片 11"/>
          <p:cNvPicPr>
            <a:picLocks noChangeAspect="1"/>
          </p:cNvPicPr>
          <p:nvPr/>
        </p:nvPicPr>
        <p:blipFill>
          <a:blip r:embed="rId3"/>
          <a:stretch>
            <a:fillRect/>
          </a:stretch>
        </p:blipFill>
        <p:spPr>
          <a:xfrm>
            <a:off x="3350895" y="5836285"/>
            <a:ext cx="2457450" cy="59055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3"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7" name="对角圆角矩形 6"/>
          <p:cNvSpPr/>
          <p:nvPr/>
        </p:nvSpPr>
        <p:spPr>
          <a:xfrm>
            <a:off x="1756410" y="1520825"/>
            <a:ext cx="8679815" cy="3958590"/>
          </a:xfrm>
          <a:prstGeom prst="round2DiagRect">
            <a:avLst/>
          </a:prstGeom>
          <a:solidFill>
            <a:schemeClr val="bg1"/>
          </a:solidFill>
          <a:ln w="19050">
            <a:solidFill>
              <a:schemeClr val="bg1">
                <a:lumMod val="6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b="1" spc="100" dirty="0">
                <a:solidFill>
                  <a:schemeClr val="tx1"/>
                </a:solidFill>
                <a:latin typeface="+mn-ea"/>
                <a:cs typeface="+mn-ea"/>
              </a:rPr>
              <a:t>   </a:t>
            </a:r>
            <a:r>
              <a:rPr lang="zh-CN" altLang="en-US" b="1" spc="100" dirty="0">
                <a:solidFill>
                  <a:schemeClr val="tx1"/>
                </a:solidFill>
                <a:latin typeface="+mj-ea"/>
                <a:ea typeface="+mj-ea"/>
                <a:cs typeface="+mn-ea"/>
              </a:rPr>
              <a:t>实验目的：</a:t>
            </a:r>
            <a:endParaRPr lang="en-US" altLang="zh-CN" b="1" spc="100" dirty="0">
              <a:solidFill>
                <a:schemeClr val="tx1"/>
              </a:solidFill>
              <a:latin typeface="+mj-ea"/>
              <a:ea typeface="+mj-ea"/>
              <a:cs typeface="+mn-ea"/>
            </a:endParaRPr>
          </a:p>
          <a:p>
            <a:pPr marL="285750" indent="-285750">
              <a:lnSpc>
                <a:spcPct val="150000"/>
              </a:lnSpc>
              <a:buFont typeface="Arial" panose="020B0604020202020204" pitchFamily="34" charset="0"/>
              <a:buChar char="•"/>
            </a:pPr>
            <a:r>
              <a:rPr lang="zh-CN" altLang="en-US" spc="100" dirty="0">
                <a:solidFill>
                  <a:schemeClr val="tx1"/>
                </a:solidFill>
                <a:latin typeface="+mn-ea"/>
                <a:cs typeface="+mn-ea"/>
              </a:rPr>
              <a:t>实验的目的主要是为了证明所提算法能够在有效保护</a:t>
            </a:r>
            <a:r>
              <a:rPr lang="en-US" altLang="zh-CN" spc="100" dirty="0">
                <a:solidFill>
                  <a:schemeClr val="tx1"/>
                </a:solidFill>
                <a:latin typeface="+mn-ea"/>
                <a:cs typeface="+mn-ea"/>
              </a:rPr>
              <a:t>DWI</a:t>
            </a:r>
            <a:r>
              <a:rPr lang="zh-CN" altLang="en-US" spc="100" dirty="0">
                <a:solidFill>
                  <a:schemeClr val="tx1"/>
                </a:solidFill>
                <a:latin typeface="+mn-ea"/>
                <a:cs typeface="+mn-ea"/>
              </a:rPr>
              <a:t>的版权的同时，使水印</a:t>
            </a:r>
            <a:r>
              <a:rPr lang="en-US" altLang="zh-CN" spc="100" dirty="0">
                <a:solidFill>
                  <a:schemeClr val="tx1"/>
                </a:solidFill>
                <a:latin typeface="+mn-ea"/>
                <a:cs typeface="+mn-ea"/>
              </a:rPr>
              <a:t>DWI</a:t>
            </a:r>
            <a:r>
              <a:rPr lang="zh-CN" altLang="en-US" spc="100" dirty="0">
                <a:solidFill>
                  <a:schemeClr val="tx1"/>
                </a:solidFill>
                <a:latin typeface="+mn-ea"/>
                <a:cs typeface="+mn-ea"/>
              </a:rPr>
              <a:t>图像具有临床价值。实验主要有三种：</a:t>
            </a:r>
            <a:endParaRPr lang="zh-CN" altLang="en-US" spc="100" dirty="0">
              <a:solidFill>
                <a:schemeClr val="tx1"/>
              </a:solidFill>
              <a:latin typeface="+mn-ea"/>
              <a:cs typeface="+mn-ea"/>
            </a:endParaRPr>
          </a:p>
          <a:p>
            <a:pPr>
              <a:lnSpc>
                <a:spcPct val="150000"/>
              </a:lnSpc>
            </a:pPr>
            <a:r>
              <a:rPr lang="en-US" altLang="zh-CN" spc="100" dirty="0">
                <a:solidFill>
                  <a:schemeClr val="tx1"/>
                </a:solidFill>
                <a:latin typeface="+mn-ea"/>
                <a:cs typeface="+mn-ea"/>
              </a:rPr>
              <a:t>(1)</a:t>
            </a:r>
            <a:r>
              <a:rPr lang="zh-CN" altLang="en-US" spc="100" dirty="0">
                <a:solidFill>
                  <a:schemeClr val="tx1"/>
                </a:solidFill>
                <a:latin typeface="+mn-ea"/>
                <a:cs typeface="+mn-ea"/>
              </a:rPr>
              <a:t>通过消融实验验证本文提出的双域鲁棒盲水印算法的有效性。</a:t>
            </a:r>
            <a:endParaRPr lang="zh-CN" altLang="en-US" spc="100" dirty="0">
              <a:solidFill>
                <a:schemeClr val="tx1"/>
              </a:solidFill>
              <a:latin typeface="+mn-ea"/>
              <a:cs typeface="+mn-ea"/>
            </a:endParaRPr>
          </a:p>
          <a:p>
            <a:pPr>
              <a:lnSpc>
                <a:spcPct val="150000"/>
              </a:lnSpc>
            </a:pPr>
            <a:r>
              <a:rPr lang="en-US" altLang="zh-CN" spc="100" dirty="0">
                <a:solidFill>
                  <a:schemeClr val="tx1"/>
                </a:solidFill>
                <a:latin typeface="+mn-ea"/>
                <a:cs typeface="+mn-ea"/>
              </a:rPr>
              <a:t>(</a:t>
            </a:r>
            <a:r>
              <a:rPr lang="zh-CN" altLang="en-US" spc="100" dirty="0">
                <a:solidFill>
                  <a:schemeClr val="tx1"/>
                </a:solidFill>
                <a:latin typeface="+mn-ea"/>
                <a:cs typeface="+mn-ea"/>
              </a:rPr>
              <a:t>2</a:t>
            </a:r>
            <a:r>
              <a:rPr lang="en-US" altLang="zh-CN" spc="100" dirty="0">
                <a:solidFill>
                  <a:schemeClr val="tx1"/>
                </a:solidFill>
                <a:latin typeface="+mn-ea"/>
                <a:cs typeface="+mn-ea"/>
              </a:rPr>
              <a:t>)</a:t>
            </a:r>
            <a:r>
              <a:rPr lang="zh-CN" altLang="en-US" spc="100" dirty="0">
                <a:solidFill>
                  <a:schemeClr val="tx1"/>
                </a:solidFill>
                <a:latin typeface="+mn-ea"/>
                <a:cs typeface="+mn-ea"/>
              </a:rPr>
              <a:t>验证我们算法对DWI图像嵌入水印后依然具有临床价值。</a:t>
            </a:r>
            <a:endParaRPr lang="zh-CN" altLang="en-US" spc="100" dirty="0">
              <a:solidFill>
                <a:schemeClr val="tx1"/>
              </a:solidFill>
              <a:latin typeface="+mn-ea"/>
              <a:cs typeface="+mn-ea"/>
            </a:endParaRPr>
          </a:p>
          <a:p>
            <a:pPr>
              <a:lnSpc>
                <a:spcPct val="150000"/>
              </a:lnSpc>
            </a:pPr>
            <a:r>
              <a:rPr lang="en-US" altLang="zh-CN" spc="100" dirty="0">
                <a:solidFill>
                  <a:schemeClr val="tx1"/>
                </a:solidFill>
                <a:latin typeface="+mn-ea"/>
                <a:cs typeface="+mn-ea"/>
              </a:rPr>
              <a:t>(3)</a:t>
            </a:r>
            <a:r>
              <a:rPr lang="zh-CN" altLang="en-US" spc="100" dirty="0">
                <a:solidFill>
                  <a:schemeClr val="tx1"/>
                </a:solidFill>
                <a:latin typeface="+mn-ea"/>
                <a:cs typeface="+mn-ea"/>
              </a:rPr>
              <a:t>验证嵌入的水印信号是否具有高鲁棒性。</a:t>
            </a:r>
            <a:endParaRPr lang="zh-CN" altLang="en-US" spc="100" dirty="0">
              <a:solidFill>
                <a:schemeClr val="tx1"/>
              </a:solidFill>
              <a:latin typeface="+mn-ea"/>
              <a:cs typeface="+mn-e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消融实验</a:t>
            </a:r>
            <a:endParaRPr lang="zh-CN" altLang="en-US" sz="2400" b="1" dirty="0">
              <a:solidFill>
                <a:schemeClr val="bg1"/>
              </a:solidFill>
            </a:endParaRPr>
          </a:p>
        </p:txBody>
      </p:sp>
      <p:sp>
        <p:nvSpPr>
          <p:cNvPr id="7" name="文本框 6"/>
          <p:cNvSpPr txBox="1"/>
          <p:nvPr/>
        </p:nvSpPr>
        <p:spPr>
          <a:xfrm>
            <a:off x="4103370" y="1918970"/>
            <a:ext cx="3985260" cy="337185"/>
          </a:xfrm>
          <a:prstGeom prst="rect">
            <a:avLst/>
          </a:prstGeom>
          <a:noFill/>
        </p:spPr>
        <p:txBody>
          <a:bodyPr wrap="none" rtlCol="0" anchor="t">
            <a:spAutoFit/>
          </a:bodyPr>
          <a:lstStyle/>
          <a:p>
            <a:pPr algn="l"/>
            <a:r>
              <a:rPr lang="zh-CN" altLang="en-US" sz="1600">
                <a:latin typeface="+mn-ea"/>
                <a:cs typeface="+mn-ea"/>
              </a:rPr>
              <a:t>表</a:t>
            </a:r>
            <a:r>
              <a:rPr lang="en-US" altLang="zh-CN" sz="1600">
                <a:latin typeface="+mn-ea"/>
                <a:cs typeface="+mn-ea"/>
              </a:rPr>
              <a:t>3.1 </a:t>
            </a:r>
            <a:r>
              <a:rPr lang="zh-CN" altLang="en-US" sz="1600">
                <a:sym typeface="+mn-ea"/>
              </a:rPr>
              <a:t>探究双域特征对重构图像质量的影响</a:t>
            </a:r>
            <a:endParaRPr lang="zh-CN" altLang="en-US" sz="1600">
              <a:sym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sp>
        <p:nvSpPr>
          <p:cNvPr id="6" name="文本框 5"/>
          <p:cNvSpPr txBox="1"/>
          <p:nvPr>
            <p:custDataLst>
              <p:tags r:id="rId1"/>
            </p:custDataLst>
          </p:nvPr>
        </p:nvSpPr>
        <p:spPr>
          <a:xfrm>
            <a:off x="4001770" y="3805555"/>
            <a:ext cx="4188460" cy="337185"/>
          </a:xfrm>
          <a:prstGeom prst="rect">
            <a:avLst/>
          </a:prstGeom>
          <a:noFill/>
        </p:spPr>
        <p:txBody>
          <a:bodyPr wrap="none" rtlCol="0" anchor="t">
            <a:spAutoFit/>
          </a:bodyPr>
          <a:lstStyle/>
          <a:p>
            <a:pPr algn="l"/>
            <a:r>
              <a:rPr lang="zh-CN" altLang="en-US" sz="1600">
                <a:latin typeface="+mn-ea"/>
                <a:cs typeface="+mn-ea"/>
              </a:rPr>
              <a:t>表</a:t>
            </a:r>
            <a:r>
              <a:rPr lang="en-US" altLang="zh-CN" sz="1600">
                <a:latin typeface="+mn-ea"/>
                <a:cs typeface="+mn-ea"/>
              </a:rPr>
              <a:t>3.2 </a:t>
            </a:r>
            <a:r>
              <a:rPr lang="zh-CN" altLang="en-US" sz="1600">
                <a:sym typeface="+mn-ea"/>
              </a:rPr>
              <a:t>探究双域特征对水印提取正确率的影响</a:t>
            </a:r>
            <a:endParaRPr lang="zh-CN" altLang="en-US" sz="1600">
              <a:sym typeface="+mn-ea"/>
            </a:endParaRPr>
          </a:p>
        </p:txBody>
      </p:sp>
      <p:graphicFrame>
        <p:nvGraphicFramePr>
          <p:cNvPr id="3" name="表格 2"/>
          <p:cNvGraphicFramePr>
            <a:graphicFrameLocks noGrp="1"/>
          </p:cNvGraphicFramePr>
          <p:nvPr>
            <p:custDataLst>
              <p:tags r:id="rId2"/>
            </p:custDataLst>
          </p:nvPr>
        </p:nvGraphicFramePr>
        <p:xfrm>
          <a:off x="3341370" y="2329180"/>
          <a:ext cx="5652135" cy="1239520"/>
        </p:xfrm>
        <a:graphic>
          <a:graphicData uri="http://schemas.openxmlformats.org/drawingml/2006/table">
            <a:tbl>
              <a:tblPr firstRow="1" firstCol="1" bandRow="1">
                <a:tableStyleId>{C083E6E3-FA7D-4D7B-A595-EF9225AFEA82}</a:tableStyleId>
              </a:tblPr>
              <a:tblGrid>
                <a:gridCol w="1884045"/>
                <a:gridCol w="1884045"/>
                <a:gridCol w="1884045"/>
              </a:tblGrid>
              <a:tr h="309880">
                <a:tc>
                  <a:txBody>
                    <a:bodyPr/>
                    <a:lstStyle/>
                    <a:p>
                      <a:pPr indent="127000" algn="ctr">
                        <a:lnSpc>
                          <a:spcPct val="150000"/>
                        </a:lnSpc>
                      </a:pPr>
                      <a:r>
                        <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rPr>
                        <a:t>序号</a:t>
                      </a:r>
                      <a:endPar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ct val="150000"/>
                        </a:lnSpc>
                      </a:pPr>
                      <a:r>
                        <a:rPr lang="zh-CN" sz="1200" b="0" kern="100">
                          <a:effectLst/>
                          <a:latin typeface="Times New Roman" panose="02020603050405020304" pitchFamily="18" charset="0"/>
                          <a:ea typeface="宋体" panose="02010600030101010101" pitchFamily="2" charset="-122"/>
                          <a:cs typeface="Times New Roman" panose="02020603050405020304" pitchFamily="18" charset="0"/>
                        </a:rPr>
                        <a:t>类别</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sz="1200" b="0" kern="100">
                          <a:effectLst/>
                          <a:latin typeface="Times New Roman" panose="02020603050405020304" pitchFamily="18" charset="0"/>
                          <a:ea typeface="宋体" panose="02010600030101010101" pitchFamily="2" charset="-122"/>
                          <a:cs typeface="Times New Roman" panose="02020603050405020304" pitchFamily="18" charset="0"/>
                        </a:rPr>
                        <a:t>平均</a:t>
                      </a: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PSNR</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1</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空间域</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53.28db</a:t>
                      </a:r>
                      <a:endParaRPr lang="en-US" sz="1200" b="0" kern="100">
                        <a:effectLst/>
                        <a:latin typeface="Times New Roman" panose="02020603050405020304" pitchFamily="18" charset="0"/>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2</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频域</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52.98db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3</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空间域+频域</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60.06db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bl>
          </a:graphicData>
        </a:graphic>
      </p:graphicFrame>
      <p:graphicFrame>
        <p:nvGraphicFramePr>
          <p:cNvPr id="9" name="表格 8"/>
          <p:cNvGraphicFramePr>
            <a:graphicFrameLocks noGrp="1"/>
          </p:cNvGraphicFramePr>
          <p:nvPr>
            <p:custDataLst>
              <p:tags r:id="rId3"/>
            </p:custDataLst>
          </p:nvPr>
        </p:nvGraphicFramePr>
        <p:xfrm>
          <a:off x="3070860" y="4295775"/>
          <a:ext cx="6193155" cy="1549400"/>
        </p:xfrm>
        <a:graphic>
          <a:graphicData uri="http://schemas.openxmlformats.org/drawingml/2006/table">
            <a:tbl>
              <a:tblPr firstRow="1" firstCol="1" bandRow="1">
                <a:tableStyleId>{C083E6E3-FA7D-4D7B-A595-EF9225AFEA82}</a:tableStyleId>
              </a:tblPr>
              <a:tblGrid>
                <a:gridCol w="1657350"/>
                <a:gridCol w="2871470"/>
                <a:gridCol w="1664335"/>
              </a:tblGrid>
              <a:tr h="309880">
                <a:tc>
                  <a:txBody>
                    <a:bodyPr/>
                    <a:lstStyle/>
                    <a:p>
                      <a:pPr indent="127000" algn="ctr">
                        <a:lnSpc>
                          <a:spcPct val="150000"/>
                        </a:lnSpc>
                      </a:pPr>
                      <a:r>
                        <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rPr>
                        <a:t>序号</a:t>
                      </a:r>
                      <a:endPar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ct val="150000"/>
                        </a:lnSpc>
                      </a:pPr>
                      <a:r>
                        <a:rPr lang="zh-CN" sz="1200" b="0" kern="100">
                          <a:effectLst/>
                          <a:latin typeface="Times New Roman" panose="02020603050405020304" pitchFamily="18" charset="0"/>
                          <a:ea typeface="宋体" panose="02010600030101010101" pitchFamily="2" charset="-122"/>
                          <a:cs typeface="Times New Roman" panose="02020603050405020304" pitchFamily="18" charset="0"/>
                        </a:rPr>
                        <a:t>类别</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sz="1200" b="0" kern="100">
                          <a:effectLst/>
                          <a:latin typeface="Times New Roman" panose="02020603050405020304" pitchFamily="18" charset="0"/>
                          <a:ea typeface="宋体" panose="02010600030101010101" pitchFamily="2" charset="-122"/>
                          <a:cs typeface="Times New Roman" panose="02020603050405020304" pitchFamily="18" charset="0"/>
                        </a:rPr>
                        <a:t>水印提取准确率</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1</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空间域</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99.97%</a:t>
                      </a:r>
                      <a:endParaRPr lang="en-US" sz="1200" b="0" kern="100">
                        <a:effectLst/>
                        <a:latin typeface="Times New Roman" panose="02020603050405020304" pitchFamily="18" charset="0"/>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2</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频域</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79.31%</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3</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空间域+频域</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99.03%</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4</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zh-CN" altLang="en-US" sz="1200" b="0" kern="100">
                          <a:effectLst/>
                          <a:latin typeface="Times New Roman" panose="02020603050405020304" pitchFamily="18" charset="0"/>
                          <a:cs typeface="Times New Roman" panose="02020603050405020304" pitchFamily="18" charset="0"/>
                        </a:rPr>
                        <a:t>空间域</a:t>
                      </a:r>
                      <a:r>
                        <a:rPr lang="en-US" altLang="zh-CN" sz="1200" b="0" kern="100">
                          <a:effectLst/>
                          <a:latin typeface="Times New Roman" panose="02020603050405020304" pitchFamily="18" charset="0"/>
                          <a:cs typeface="Times New Roman" panose="02020603050405020304" pitchFamily="18" charset="0"/>
                        </a:rPr>
                        <a:t>+</a:t>
                      </a:r>
                      <a:r>
                        <a:rPr lang="zh-CN" altLang="en-US" sz="1200" b="0" kern="100">
                          <a:effectLst/>
                          <a:latin typeface="Times New Roman" panose="02020603050405020304" pitchFamily="18" charset="0"/>
                          <a:cs typeface="Times New Roman" panose="02020603050405020304" pitchFamily="18" charset="0"/>
                        </a:rPr>
                        <a:t>频域</a:t>
                      </a:r>
                      <a:r>
                        <a:rPr lang="en-US" altLang="zh-CN" sz="1200" b="0" kern="100">
                          <a:effectLst/>
                          <a:latin typeface="Times New Roman" panose="02020603050405020304" pitchFamily="18" charset="0"/>
                          <a:cs typeface="Times New Roman" panose="02020603050405020304" pitchFamily="18" charset="0"/>
                        </a:rPr>
                        <a:t>+</a:t>
                      </a:r>
                      <a:r>
                        <a:rPr lang="zh-CN" altLang="en-US" sz="1200" b="0" kern="100">
                          <a:effectLst/>
                          <a:latin typeface="Times New Roman" panose="02020603050405020304" pitchFamily="18" charset="0"/>
                          <a:cs typeface="Times New Roman" panose="02020603050405020304" pitchFamily="18" charset="0"/>
                        </a:rPr>
                        <a:t>多重特征训练</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100%</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519449" y="2350366"/>
            <a:ext cx="1006866" cy="875434"/>
          </a:xfrm>
          <a:prstGeom prst="rect">
            <a:avLst/>
          </a:prstGeom>
          <a:noFill/>
          <a:ln w="117475">
            <a:noFill/>
          </a:ln>
        </p:spPr>
        <p:txBody>
          <a:bodyPr wrap="none" rtlCol="0">
            <a:prstTxWarp prst="textPlain">
              <a:avLst/>
            </a:prstTxWarp>
            <a:spAutoFit/>
          </a:bodyPr>
          <a:lstStyle/>
          <a:p>
            <a:r>
              <a:rPr lang="en-US" altLang="zh-CN" spc="100" dirty="0">
                <a:solidFill>
                  <a:srgbClr val="11B2AE"/>
                </a:solidFill>
                <a:latin typeface="Impact" panose="020B0806030902050204" pitchFamily="34" charset="0"/>
                <a:cs typeface="Arial" panose="020B0604020202020204" pitchFamily="34" charset="0"/>
              </a:rPr>
              <a:t>/01</a:t>
            </a:r>
            <a:endParaRPr lang="zh-CN" altLang="en-US" spc="100" dirty="0">
              <a:solidFill>
                <a:srgbClr val="11B2AE"/>
              </a:solidFill>
              <a:latin typeface="Impact" panose="020B0806030902050204" pitchFamily="34" charset="0"/>
              <a:cs typeface="Arial" panose="020B0604020202020204" pitchFamily="34" charset="0"/>
            </a:endParaRPr>
          </a:p>
        </p:txBody>
      </p:sp>
      <p:sp>
        <p:nvSpPr>
          <p:cNvPr id="8" name="任意多边形: 形状 62"/>
          <p:cNvSpPr/>
          <p:nvPr>
            <p:custDataLst>
              <p:tags r:id="rId1"/>
            </p:custDataLst>
          </p:nvPr>
        </p:nvSpPr>
        <p:spPr bwMode="auto">
          <a:xfrm flipH="1" flipV="1">
            <a:off x="7191940" y="0"/>
            <a:ext cx="5001648" cy="6866164"/>
          </a:xfrm>
          <a:custGeom>
            <a:avLst/>
            <a:gdLst>
              <a:gd name="connsiteX0" fmla="*/ 209400 w 5001648"/>
              <a:gd name="connsiteY0" fmla="*/ 6866164 h 6866164"/>
              <a:gd name="connsiteX1" fmla="*/ 0 w 5001648"/>
              <a:gd name="connsiteY1" fmla="*/ 6866164 h 6866164"/>
              <a:gd name="connsiteX2" fmla="*/ 0 w 5001648"/>
              <a:gd name="connsiteY2" fmla="*/ 0 h 6866164"/>
              <a:gd name="connsiteX3" fmla="*/ 5001648 w 5001648"/>
              <a:gd name="connsiteY3" fmla="*/ 0 h 6866164"/>
              <a:gd name="connsiteX4" fmla="*/ 264212 w 5001648"/>
              <a:gd name="connsiteY4" fmla="*/ 6835400 h 68661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1648" h="6866164">
                <a:moveTo>
                  <a:pt x="209400" y="6866164"/>
                </a:moveTo>
                <a:lnTo>
                  <a:pt x="0" y="6866164"/>
                </a:lnTo>
                <a:lnTo>
                  <a:pt x="0" y="0"/>
                </a:lnTo>
                <a:lnTo>
                  <a:pt x="5001648" y="0"/>
                </a:lnTo>
                <a:lnTo>
                  <a:pt x="264212" y="6835400"/>
                </a:lnTo>
                <a:close/>
              </a:path>
            </a:pathLst>
          </a:custGeom>
          <a:solidFill>
            <a:srgbClr val="11B2AE"/>
          </a:solidFill>
          <a:ln>
            <a:noFill/>
          </a:ln>
        </p:spPr>
        <p:txBody>
          <a:bodyPr vert="horz" wrap="square" lIns="91440" tIns="45720" rIns="91440" bIns="45720" numCol="1" anchor="t" anchorCtr="0" compatLnSpc="1">
            <a:noAutofit/>
          </a:bodyPr>
          <a:lstStyle/>
          <a:p>
            <a:endParaRPr lang="zh-CN" altLang="en-US"/>
          </a:p>
        </p:txBody>
      </p:sp>
      <p:grpSp>
        <p:nvGrpSpPr>
          <p:cNvPr id="39" name="组合 38"/>
          <p:cNvGrpSpPr/>
          <p:nvPr/>
        </p:nvGrpSpPr>
        <p:grpSpPr>
          <a:xfrm rot="9245091">
            <a:off x="8109430" y="1873484"/>
            <a:ext cx="4208973" cy="3385298"/>
            <a:chOff x="6579549" y="561975"/>
            <a:chExt cx="5435599" cy="4371879"/>
          </a:xfrm>
        </p:grpSpPr>
        <p:sp>
          <p:nvSpPr>
            <p:cNvPr id="40" name="Freeform 9"/>
            <p:cNvSpPr/>
            <p:nvPr/>
          </p:nvSpPr>
          <p:spPr bwMode="auto">
            <a:xfrm>
              <a:off x="6579549" y="561975"/>
              <a:ext cx="5435599" cy="4371879"/>
            </a:xfrm>
            <a:custGeom>
              <a:avLst/>
              <a:gdLst>
                <a:gd name="T0" fmla="*/ 1554 w 2942"/>
                <a:gd name="T1" fmla="*/ 0 h 2370"/>
                <a:gd name="T2" fmla="*/ 0 w 2942"/>
                <a:gd name="T3" fmla="*/ 1554 h 2370"/>
                <a:gd name="T4" fmla="*/ 231 w 2942"/>
                <a:gd name="T5" fmla="*/ 2370 h 2370"/>
                <a:gd name="T6" fmla="*/ 2942 w 2942"/>
                <a:gd name="T7" fmla="*/ 854 h 2370"/>
                <a:gd name="T8" fmla="*/ 1554 w 2942"/>
                <a:gd name="T9" fmla="*/ 0 h 2370"/>
              </a:gdLst>
              <a:ahLst/>
              <a:cxnLst>
                <a:cxn ang="0">
                  <a:pos x="T0" y="T1"/>
                </a:cxn>
                <a:cxn ang="0">
                  <a:pos x="T2" y="T3"/>
                </a:cxn>
                <a:cxn ang="0">
                  <a:pos x="T4" y="T5"/>
                </a:cxn>
                <a:cxn ang="0">
                  <a:pos x="T6" y="T7"/>
                </a:cxn>
                <a:cxn ang="0">
                  <a:pos x="T8" y="T9"/>
                </a:cxn>
              </a:cxnLst>
              <a:rect l="0" t="0" r="r" b="b"/>
              <a:pathLst>
                <a:path w="2942" h="2370">
                  <a:moveTo>
                    <a:pt x="1554" y="0"/>
                  </a:moveTo>
                  <a:cubicBezTo>
                    <a:pt x="696" y="0"/>
                    <a:pt x="0" y="696"/>
                    <a:pt x="0" y="1554"/>
                  </a:cubicBezTo>
                  <a:cubicBezTo>
                    <a:pt x="0" y="1853"/>
                    <a:pt x="85" y="2133"/>
                    <a:pt x="231" y="2370"/>
                  </a:cubicBezTo>
                  <a:cubicBezTo>
                    <a:pt x="2942" y="854"/>
                    <a:pt x="2942" y="854"/>
                    <a:pt x="2942" y="854"/>
                  </a:cubicBezTo>
                  <a:cubicBezTo>
                    <a:pt x="2686" y="347"/>
                    <a:pt x="2161" y="0"/>
                    <a:pt x="1554" y="0"/>
                  </a:cubicBezTo>
                  <a:close/>
                </a:path>
              </a:pathLst>
            </a:custGeom>
            <a:solidFill>
              <a:srgbClr val="1C50A2"/>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sp>
          <p:nvSpPr>
            <p:cNvPr id="41" name="Freeform 10"/>
            <p:cNvSpPr/>
            <p:nvPr/>
          </p:nvSpPr>
          <p:spPr bwMode="auto">
            <a:xfrm>
              <a:off x="7266012" y="1247245"/>
              <a:ext cx="4151017" cy="3353526"/>
            </a:xfrm>
            <a:custGeom>
              <a:avLst/>
              <a:gdLst>
                <a:gd name="T0" fmla="*/ 1183 w 2247"/>
                <a:gd name="T1" fmla="*/ 0 h 1818"/>
                <a:gd name="T2" fmla="*/ 0 w 2247"/>
                <a:gd name="T3" fmla="*/ 1183 h 1818"/>
                <a:gd name="T4" fmla="*/ 184 w 2247"/>
                <a:gd name="T5" fmla="*/ 1818 h 1818"/>
                <a:gd name="T6" fmla="*/ 2247 w 2247"/>
                <a:gd name="T7" fmla="*/ 664 h 1818"/>
                <a:gd name="T8" fmla="*/ 1183 w 2247"/>
                <a:gd name="T9" fmla="*/ 0 h 1818"/>
              </a:gdLst>
              <a:ahLst/>
              <a:cxnLst>
                <a:cxn ang="0">
                  <a:pos x="T0" y="T1"/>
                </a:cxn>
                <a:cxn ang="0">
                  <a:pos x="T2" y="T3"/>
                </a:cxn>
                <a:cxn ang="0">
                  <a:pos x="T4" y="T5"/>
                </a:cxn>
                <a:cxn ang="0">
                  <a:pos x="T6" y="T7"/>
                </a:cxn>
                <a:cxn ang="0">
                  <a:pos x="T8" y="T9"/>
                </a:cxn>
              </a:cxnLst>
              <a:rect l="0" t="0" r="r" b="b"/>
              <a:pathLst>
                <a:path w="2247" h="1818">
                  <a:moveTo>
                    <a:pt x="1183" y="0"/>
                  </a:moveTo>
                  <a:cubicBezTo>
                    <a:pt x="530" y="0"/>
                    <a:pt x="0" y="530"/>
                    <a:pt x="0" y="1183"/>
                  </a:cubicBezTo>
                  <a:cubicBezTo>
                    <a:pt x="0" y="1417"/>
                    <a:pt x="68" y="1634"/>
                    <a:pt x="184" y="1818"/>
                  </a:cubicBezTo>
                  <a:cubicBezTo>
                    <a:pt x="2247" y="664"/>
                    <a:pt x="2247" y="664"/>
                    <a:pt x="2247" y="664"/>
                  </a:cubicBezTo>
                  <a:cubicBezTo>
                    <a:pt x="2055" y="271"/>
                    <a:pt x="1651" y="0"/>
                    <a:pt x="1183" y="0"/>
                  </a:cubicBezTo>
                  <a:close/>
                </a:path>
              </a:pathLst>
            </a:custGeom>
            <a:solidFill>
              <a:schemeClr val="bg1">
                <a:lumMod val="9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grpSp>
      <p:sp>
        <p:nvSpPr>
          <p:cNvPr id="43" name="îsľïḑê"/>
          <p:cNvSpPr txBox="1"/>
          <p:nvPr/>
        </p:nvSpPr>
        <p:spPr bwMode="auto">
          <a:xfrm>
            <a:off x="2424687" y="3794277"/>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defRPr/>
            </a:pPr>
            <a:r>
              <a:rPr lang="zh-CN" altLang="en-US" sz="4400" b="1" kern="0" dirty="0">
                <a:solidFill>
                  <a:srgbClr val="1C50A2"/>
                </a:solidFill>
                <a:latin typeface="+mj-ea"/>
                <a:ea typeface="+mj-ea"/>
              </a:rPr>
              <a:t>研究背景和意义</a:t>
            </a:r>
            <a:endParaRPr lang="zh-CN" altLang="en-US" sz="4400" b="1" kern="0" dirty="0">
              <a:solidFill>
                <a:srgbClr val="1C50A2"/>
              </a:solidFill>
              <a:latin typeface="+mj-ea"/>
              <a:ea typeface="+mj-ea"/>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16209" y="1573419"/>
            <a:ext cx="3128127" cy="3128127"/>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消融实验</a:t>
            </a:r>
            <a:endParaRPr lang="zh-CN" altLang="en-US" sz="2400" b="1" dirty="0">
              <a:solidFill>
                <a:schemeClr val="bg1"/>
              </a:solidFill>
            </a:endParaRPr>
          </a:p>
        </p:txBody>
      </p:sp>
      <p:sp>
        <p:nvSpPr>
          <p:cNvPr id="7" name="文本框 6"/>
          <p:cNvSpPr txBox="1"/>
          <p:nvPr/>
        </p:nvSpPr>
        <p:spPr>
          <a:xfrm>
            <a:off x="4585335" y="1877695"/>
            <a:ext cx="3020695" cy="337185"/>
          </a:xfrm>
          <a:prstGeom prst="rect">
            <a:avLst/>
          </a:prstGeom>
          <a:noFill/>
        </p:spPr>
        <p:txBody>
          <a:bodyPr wrap="none" rtlCol="0" anchor="t">
            <a:spAutoFit/>
          </a:bodyPr>
          <a:lstStyle/>
          <a:p>
            <a:pPr algn="l"/>
            <a:r>
              <a:rPr lang="en-US" altLang="zh-CN" sz="1600">
                <a:latin typeface="+mn-ea"/>
                <a:cs typeface="+mn-ea"/>
              </a:rPr>
              <a:t> </a:t>
            </a:r>
            <a:r>
              <a:rPr lang="zh-CN" altLang="en-US" sz="1600">
                <a:sym typeface="+mn-ea"/>
              </a:rPr>
              <a:t>表</a:t>
            </a:r>
            <a:r>
              <a:rPr lang="en-US" altLang="zh-CN" sz="1600">
                <a:sym typeface="+mn-ea"/>
              </a:rPr>
              <a:t>3</a:t>
            </a:r>
            <a:r>
              <a:rPr lang="zh-CN" altLang="en-US" sz="1600">
                <a:sym typeface="+mn-ea"/>
              </a:rPr>
              <a:t>.</a:t>
            </a:r>
            <a:r>
              <a:rPr lang="en-US" altLang="zh-CN" sz="1600">
                <a:sym typeface="+mn-ea"/>
              </a:rPr>
              <a:t>3</a:t>
            </a:r>
            <a:r>
              <a:rPr lang="zh-CN" altLang="en-US" sz="1600">
                <a:sym typeface="+mn-ea"/>
              </a:rPr>
              <a:t> 水印特征提取模块有效性</a:t>
            </a:r>
            <a:endParaRPr lang="zh-CN" altLang="en-US" sz="1600">
              <a:sym typeface="+mn-ea"/>
            </a:endParaRPr>
          </a:p>
        </p:txBody>
      </p:sp>
      <p:sp>
        <p:nvSpPr>
          <p:cNvPr id="12" name="矩形 11"/>
          <p:cNvSpPr/>
          <p:nvPr/>
        </p:nvSpPr>
        <p:spPr>
          <a:xfrm>
            <a:off x="1980565" y="3819525"/>
            <a:ext cx="8188960" cy="1768475"/>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mn-ea"/>
                <a:cs typeface="+mn-ea"/>
                <a:sym typeface="+mn-ea"/>
              </a:rPr>
              <a:t>实验结论</a:t>
            </a:r>
            <a:endParaRPr lang="zh-CN" altLang="en-US" b="1" spc="100" dirty="0">
              <a:latin typeface="+mn-ea"/>
              <a:cs typeface="+mn-ea"/>
              <a:sym typeface="+mn-ea"/>
            </a:endParaRPr>
          </a:p>
          <a:p>
            <a:pPr marL="285750" indent="284480" algn="just" fontAlgn="auto">
              <a:lnSpc>
                <a:spcPct val="150000"/>
              </a:lnSpc>
              <a:spcBef>
                <a:spcPts val="600"/>
              </a:spcBef>
              <a:buClrTx/>
              <a:buSzTx/>
              <a:buFont typeface="Wingdings" panose="05000000000000000000" charset="0"/>
              <a:buChar char="Ø"/>
            </a:pPr>
            <a:r>
              <a:rPr lang="zh-CN" altLang="en-US" sz="1600" spc="100" dirty="0">
                <a:latin typeface="+mn-ea"/>
                <a:cs typeface="+mn-ea"/>
                <a:sym typeface="+mn-ea"/>
              </a:rPr>
              <a:t>表</a:t>
            </a:r>
            <a:r>
              <a:rPr lang="en-US" altLang="zh-CN" sz="1600" spc="100" dirty="0">
                <a:latin typeface="+mn-ea"/>
                <a:cs typeface="+mn-ea"/>
                <a:sym typeface="+mn-ea"/>
              </a:rPr>
              <a:t>3.1-3.2</a:t>
            </a:r>
            <a:r>
              <a:rPr lang="zh-CN" altLang="en-US" sz="1600" spc="100" dirty="0">
                <a:latin typeface="+mn-ea"/>
                <a:cs typeface="+mn-ea"/>
                <a:sym typeface="+mn-ea"/>
              </a:rPr>
              <a:t>表明双域的网络模型能有效提升重构质量的同时提升水印提取正确率。</a:t>
            </a:r>
            <a:endParaRPr lang="zh-CN" altLang="en-US" sz="1600" spc="100" dirty="0">
              <a:latin typeface="+mn-ea"/>
              <a:cs typeface="+mn-ea"/>
              <a:sym typeface="+mn-ea"/>
            </a:endParaRPr>
          </a:p>
          <a:p>
            <a:pPr marL="285750" indent="284480" algn="just" fontAlgn="auto">
              <a:lnSpc>
                <a:spcPct val="150000"/>
              </a:lnSpc>
              <a:spcBef>
                <a:spcPts val="600"/>
              </a:spcBef>
              <a:buClrTx/>
              <a:buSzTx/>
              <a:buFont typeface="Wingdings" panose="05000000000000000000" charset="0"/>
              <a:buChar char="Ø"/>
            </a:pPr>
            <a:r>
              <a:rPr lang="zh-CN" altLang="en-US" sz="1600" spc="100" dirty="0">
                <a:latin typeface="+mn-ea"/>
                <a:cs typeface="+mn-ea"/>
                <a:sym typeface="+mn-ea"/>
              </a:rPr>
              <a:t>表</a:t>
            </a:r>
            <a:r>
              <a:rPr lang="en-US" altLang="zh-CN" sz="1600" spc="100" dirty="0">
                <a:latin typeface="+mn-ea"/>
                <a:cs typeface="+mn-ea"/>
                <a:sym typeface="+mn-ea"/>
              </a:rPr>
              <a:t>3.3</a:t>
            </a:r>
            <a:r>
              <a:rPr lang="zh-CN" altLang="en-US" sz="1600" spc="100" dirty="0">
                <a:latin typeface="+mn-ea"/>
                <a:cs typeface="+mn-ea"/>
                <a:sym typeface="+mn-ea"/>
              </a:rPr>
              <a:t>表明我们提出的</a:t>
            </a:r>
            <a:r>
              <a:rPr lang="en-US" altLang="zh-CN" sz="1600" spc="100" dirty="0">
                <a:latin typeface="+mn-ea"/>
                <a:cs typeface="+mn-ea"/>
                <a:sym typeface="+mn-ea"/>
              </a:rPr>
              <a:t>ResSe</a:t>
            </a:r>
            <a:r>
              <a:rPr lang="zh-CN" altLang="en-US" sz="1600" spc="100" dirty="0">
                <a:latin typeface="+mn-ea"/>
                <a:cs typeface="+mn-ea"/>
                <a:sym typeface="+mn-ea"/>
              </a:rPr>
              <a:t>模块能一定程度的提升水印提取正确率</a:t>
            </a:r>
            <a:endParaRPr lang="zh-CN" altLang="en-US" sz="1600" spc="100" dirty="0">
              <a:latin typeface="+mn-ea"/>
              <a:cs typeface="+mn-ea"/>
              <a:sym typeface="+mn-ea"/>
            </a:endParaRPr>
          </a:p>
        </p:txBody>
      </p:sp>
      <p:sp>
        <p:nvSpPr>
          <p:cNvPr id="3"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graphicFrame>
        <p:nvGraphicFramePr>
          <p:cNvPr id="2" name="表格 1"/>
          <p:cNvGraphicFramePr>
            <a:graphicFrameLocks noGrp="1"/>
          </p:cNvGraphicFramePr>
          <p:nvPr>
            <p:custDataLst>
              <p:tags r:id="rId1"/>
            </p:custDataLst>
          </p:nvPr>
        </p:nvGraphicFramePr>
        <p:xfrm>
          <a:off x="2167890" y="2303145"/>
          <a:ext cx="7856855" cy="1549400"/>
        </p:xfrm>
        <a:graphic>
          <a:graphicData uri="http://schemas.openxmlformats.org/drawingml/2006/table">
            <a:tbl>
              <a:tblPr firstRow="1" firstCol="1" bandRow="1">
                <a:tableStyleId>{C083E6E3-FA7D-4D7B-A595-EF9225AFEA82}</a:tableStyleId>
              </a:tblPr>
              <a:tblGrid>
                <a:gridCol w="2102485"/>
                <a:gridCol w="3642995"/>
                <a:gridCol w="2111375"/>
              </a:tblGrid>
              <a:tr h="309880">
                <a:tc>
                  <a:txBody>
                    <a:bodyPr/>
                    <a:lstStyle/>
                    <a:p>
                      <a:pPr indent="127000" algn="ctr">
                        <a:lnSpc>
                          <a:spcPct val="150000"/>
                        </a:lnSpc>
                      </a:pPr>
                      <a:r>
                        <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rPr>
                        <a:t>序号</a:t>
                      </a:r>
                      <a:endPar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ct val="150000"/>
                        </a:lnSpc>
                      </a:pPr>
                      <a:r>
                        <a:rPr lang="zh-CN" sz="1200" b="0" kern="100">
                          <a:effectLst/>
                          <a:latin typeface="Times New Roman" panose="02020603050405020304" pitchFamily="18" charset="0"/>
                          <a:ea typeface="宋体" panose="02010600030101010101" pitchFamily="2" charset="-122"/>
                          <a:cs typeface="Times New Roman" panose="02020603050405020304" pitchFamily="18" charset="0"/>
                        </a:rPr>
                        <a:t>类别</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sz="1200" b="0" kern="100">
                          <a:effectLst/>
                          <a:latin typeface="Times New Roman" panose="02020603050405020304" pitchFamily="18" charset="0"/>
                          <a:ea typeface="宋体" panose="02010600030101010101" pitchFamily="2" charset="-122"/>
                          <a:cs typeface="Times New Roman" panose="02020603050405020304" pitchFamily="18" charset="0"/>
                        </a:rPr>
                        <a:t>水印提取准确率</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1</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ResNet</a:t>
                      </a:r>
                      <a:r>
                        <a:rPr lang="zh-CN" altLang="en-US" sz="1200" b="0" kern="100">
                          <a:effectLst/>
                          <a:latin typeface="Times New Roman" panose="02020603050405020304" pitchFamily="18" charset="0"/>
                          <a:cs typeface="Times New Roman" panose="02020603050405020304" pitchFamily="18" charset="0"/>
                        </a:rPr>
                        <a:t>残差块</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97%</a:t>
                      </a:r>
                      <a:endParaRPr lang="en-US" sz="1200" b="0" kern="100">
                        <a:effectLst/>
                        <a:latin typeface="Times New Roman" panose="02020603050405020304" pitchFamily="18" charset="0"/>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2</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ResNet</a:t>
                      </a:r>
                      <a:r>
                        <a:rPr lang="zh-CN" altLang="en-US" sz="1200" b="0" kern="100">
                          <a:effectLst/>
                          <a:latin typeface="Times New Roman" panose="02020603050405020304" pitchFamily="18" charset="0"/>
                          <a:cs typeface="Times New Roman" panose="02020603050405020304" pitchFamily="18" charset="0"/>
                        </a:rPr>
                        <a:t>残差块</a:t>
                      </a:r>
                      <a:r>
                        <a:rPr lang="en-US" altLang="zh-CN" sz="1200" b="0" kern="100">
                          <a:effectLst/>
                          <a:latin typeface="Times New Roman" panose="02020603050405020304" pitchFamily="18" charset="0"/>
                          <a:cs typeface="Times New Roman" panose="02020603050405020304" pitchFamily="18" charset="0"/>
                        </a:rPr>
                        <a:t>+</a:t>
                      </a:r>
                      <a:r>
                        <a:rPr lang="zh-CN" altLang="en-US" sz="1200" b="0" kern="100">
                          <a:effectLst/>
                          <a:latin typeface="Times New Roman" panose="02020603050405020304" pitchFamily="18" charset="0"/>
                          <a:cs typeface="Times New Roman" panose="02020603050405020304" pitchFamily="18" charset="0"/>
                        </a:rPr>
                        <a:t>金字塔特征</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97.11%</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3</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kern="100">
                          <a:effectLst/>
                          <a:latin typeface="Times New Roman" panose="02020603050405020304" pitchFamily="18" charset="0"/>
                          <a:cs typeface="Times New Roman" panose="02020603050405020304" pitchFamily="18" charset="0"/>
                          <a:sym typeface="+mn-ea"/>
                        </a:rPr>
                        <a:t>ResNet</a:t>
                      </a:r>
                      <a:r>
                        <a:rPr lang="zh-CN" altLang="en-US" sz="1200" kern="100">
                          <a:effectLst/>
                          <a:latin typeface="Times New Roman" panose="02020603050405020304" pitchFamily="18" charset="0"/>
                          <a:cs typeface="Times New Roman" panose="02020603050405020304" pitchFamily="18" charset="0"/>
                          <a:sym typeface="+mn-ea"/>
                        </a:rPr>
                        <a:t>残差块</a:t>
                      </a:r>
                      <a:r>
                        <a:rPr lang="en-US" altLang="zh-CN" sz="1200" kern="100">
                          <a:effectLst/>
                          <a:latin typeface="Times New Roman" panose="02020603050405020304" pitchFamily="18" charset="0"/>
                          <a:cs typeface="Times New Roman" panose="02020603050405020304" pitchFamily="18" charset="0"/>
                          <a:sym typeface="+mn-ea"/>
                        </a:rPr>
                        <a:t>+</a:t>
                      </a:r>
                      <a:r>
                        <a:rPr lang="zh-CN" altLang="en-US" sz="1200" kern="100">
                          <a:effectLst/>
                          <a:latin typeface="Times New Roman" panose="02020603050405020304" pitchFamily="18" charset="0"/>
                          <a:cs typeface="Times New Roman" panose="02020603050405020304" pitchFamily="18" charset="0"/>
                          <a:sym typeface="+mn-ea"/>
                        </a:rPr>
                        <a:t>金字塔特征</a:t>
                      </a:r>
                      <a:r>
                        <a:rPr lang="en-US" altLang="zh-CN" sz="1200" kern="100">
                          <a:effectLst/>
                          <a:latin typeface="Times New Roman" panose="02020603050405020304" pitchFamily="18" charset="0"/>
                          <a:cs typeface="Times New Roman" panose="02020603050405020304" pitchFamily="18" charset="0"/>
                          <a:sym typeface="+mn-ea"/>
                        </a:rPr>
                        <a:t>+</a:t>
                      </a:r>
                      <a:r>
                        <a:rPr lang="zh-CN" altLang="en-US" sz="1200" kern="100">
                          <a:effectLst/>
                          <a:latin typeface="Times New Roman" panose="02020603050405020304" pitchFamily="18" charset="0"/>
                          <a:cs typeface="Times New Roman" panose="02020603050405020304" pitchFamily="18" charset="0"/>
                          <a:sym typeface="+mn-ea"/>
                        </a:rPr>
                        <a:t>注意力机制</a:t>
                      </a:r>
                      <a:endParaRPr lang="zh-CN" altLang="en-US" sz="1200" kern="100">
                        <a:effectLst/>
                        <a:latin typeface="Times New Roman" panose="02020603050405020304" pitchFamily="18" charset="0"/>
                        <a:cs typeface="Times New Roman" panose="02020603050405020304" pitchFamily="18" charset="0"/>
                        <a:sym typeface="+mn-ea"/>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99.13%</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4</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kern="100">
                          <a:effectLst/>
                          <a:latin typeface="Times New Roman" panose="02020603050405020304" pitchFamily="18" charset="0"/>
                          <a:cs typeface="Times New Roman" panose="02020603050405020304" pitchFamily="18" charset="0"/>
                          <a:sym typeface="+mn-ea"/>
                        </a:rPr>
                        <a:t>ResNet</a:t>
                      </a:r>
                      <a:r>
                        <a:rPr lang="zh-CN" altLang="en-US" sz="1200" kern="100">
                          <a:effectLst/>
                          <a:latin typeface="Times New Roman" panose="02020603050405020304" pitchFamily="18" charset="0"/>
                          <a:cs typeface="Times New Roman" panose="02020603050405020304" pitchFamily="18" charset="0"/>
                          <a:sym typeface="+mn-ea"/>
                        </a:rPr>
                        <a:t>残差块</a:t>
                      </a:r>
                      <a:r>
                        <a:rPr lang="en-US" altLang="zh-CN" sz="1200" kern="100">
                          <a:effectLst/>
                          <a:latin typeface="Times New Roman" panose="02020603050405020304" pitchFamily="18" charset="0"/>
                          <a:cs typeface="Times New Roman" panose="02020603050405020304" pitchFamily="18" charset="0"/>
                          <a:sym typeface="+mn-ea"/>
                        </a:rPr>
                        <a:t>+</a:t>
                      </a:r>
                      <a:r>
                        <a:rPr lang="zh-CN" altLang="en-US" sz="1200" kern="100">
                          <a:effectLst/>
                          <a:latin typeface="Times New Roman" panose="02020603050405020304" pitchFamily="18" charset="0"/>
                          <a:cs typeface="Times New Roman" panose="02020603050405020304" pitchFamily="18" charset="0"/>
                          <a:sym typeface="+mn-ea"/>
                        </a:rPr>
                        <a:t>金字塔特征</a:t>
                      </a:r>
                      <a:r>
                        <a:rPr lang="en-US" altLang="zh-CN" sz="1200" kern="100">
                          <a:effectLst/>
                          <a:latin typeface="Times New Roman" panose="02020603050405020304" pitchFamily="18" charset="0"/>
                          <a:cs typeface="Times New Roman" panose="02020603050405020304" pitchFamily="18" charset="0"/>
                          <a:sym typeface="+mn-ea"/>
                        </a:rPr>
                        <a:t>+</a:t>
                      </a:r>
                      <a:r>
                        <a:rPr lang="zh-CN" altLang="en-US" sz="1200" kern="100">
                          <a:effectLst/>
                          <a:latin typeface="Times New Roman" panose="02020603050405020304" pitchFamily="18" charset="0"/>
                          <a:cs typeface="Times New Roman" panose="02020603050405020304" pitchFamily="18" charset="0"/>
                          <a:sym typeface="+mn-ea"/>
                        </a:rPr>
                        <a:t>注意力机制</a:t>
                      </a:r>
                      <a:r>
                        <a:rPr lang="en-US" altLang="zh-CN" sz="1200" kern="100">
                          <a:effectLst/>
                          <a:latin typeface="Times New Roman" panose="02020603050405020304" pitchFamily="18" charset="0"/>
                          <a:cs typeface="Times New Roman" panose="02020603050405020304" pitchFamily="18" charset="0"/>
                          <a:sym typeface="+mn-ea"/>
                        </a:rPr>
                        <a:t>+</a:t>
                      </a:r>
                      <a:r>
                        <a:rPr lang="zh-CN" altLang="en-US" sz="1200" kern="100">
                          <a:effectLst/>
                          <a:latin typeface="Times New Roman" panose="02020603050405020304" pitchFamily="18" charset="0"/>
                          <a:cs typeface="Times New Roman" panose="02020603050405020304" pitchFamily="18" charset="0"/>
                          <a:sym typeface="+mn-ea"/>
                        </a:rPr>
                        <a:t>密集连接</a:t>
                      </a:r>
                      <a:endParaRPr lang="zh-CN" altLang="en-US" sz="1200" kern="100">
                        <a:effectLst/>
                        <a:latin typeface="Times New Roman" panose="02020603050405020304" pitchFamily="18" charset="0"/>
                        <a:cs typeface="Times New Roman" panose="02020603050405020304" pitchFamily="18" charset="0"/>
                        <a:sym typeface="+mn-ea"/>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99.43%</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临床价值实验</a:t>
            </a:r>
            <a:endParaRPr lang="zh-CN" altLang="en-US" sz="2400" b="1" dirty="0">
              <a:solidFill>
                <a:schemeClr val="bg1"/>
              </a:solidFill>
            </a:endParaRPr>
          </a:p>
        </p:txBody>
      </p:sp>
      <p:sp>
        <p:nvSpPr>
          <p:cNvPr id="12" name="矩形 11"/>
          <p:cNvSpPr/>
          <p:nvPr/>
        </p:nvSpPr>
        <p:spPr>
          <a:xfrm>
            <a:off x="1901190" y="3562350"/>
            <a:ext cx="8388985" cy="2214880"/>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mn-ea"/>
                <a:cs typeface="+mn-ea"/>
                <a:sym typeface="+mn-ea"/>
              </a:rPr>
              <a:t>实验结果</a:t>
            </a:r>
            <a:endParaRPr lang="zh-CN" altLang="en-US" b="1" spc="100" dirty="0">
              <a:latin typeface="+mn-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mn-ea"/>
                <a:cs typeface="+mn-ea"/>
                <a:sym typeface="+mn-ea"/>
              </a:rPr>
              <a:t>与HiDDeN相比，所提算法在纹理细节区域的失真度更低，平均PSNR提高了</a:t>
            </a:r>
            <a:r>
              <a:rPr lang="en-US" altLang="zh-CN" sz="1600" spc="100" dirty="0">
                <a:latin typeface="+mn-ea"/>
                <a:cs typeface="+mn-ea"/>
                <a:sym typeface="+mn-ea"/>
              </a:rPr>
              <a:t>20.98</a:t>
            </a:r>
            <a:r>
              <a:rPr lang="zh-CN" altLang="en-US" sz="1600" spc="100" dirty="0">
                <a:latin typeface="+mn-ea"/>
                <a:cs typeface="+mn-ea"/>
                <a:sym typeface="+mn-ea"/>
              </a:rPr>
              <a:t> dB。</a:t>
            </a:r>
            <a:endParaRPr lang="zh-CN" altLang="en-US" sz="1600" spc="100" dirty="0">
              <a:latin typeface="+mn-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mn-ea"/>
                <a:cs typeface="+mn-ea"/>
                <a:sym typeface="+mn-ea"/>
              </a:rPr>
              <a:t>与</a:t>
            </a:r>
            <a:r>
              <a:rPr lang="en-US" altLang="zh-CN" sz="1600" spc="100" dirty="0">
                <a:latin typeface="+mn-ea"/>
                <a:cs typeface="+mn-ea"/>
                <a:sym typeface="+mn-ea"/>
              </a:rPr>
              <a:t>DwiMark</a:t>
            </a:r>
            <a:r>
              <a:rPr lang="zh-CN" altLang="en-US" sz="1600" spc="100" dirty="0">
                <a:latin typeface="+mn-ea"/>
                <a:cs typeface="+mn-ea"/>
                <a:sym typeface="+mn-ea"/>
              </a:rPr>
              <a:t>相比，平均PSNR提高了</a:t>
            </a:r>
            <a:r>
              <a:rPr lang="en-US" altLang="zh-CN" sz="1600" spc="100" dirty="0">
                <a:latin typeface="+mn-ea"/>
                <a:cs typeface="+mn-ea"/>
                <a:sym typeface="+mn-ea"/>
              </a:rPr>
              <a:t>1.37</a:t>
            </a:r>
            <a:r>
              <a:rPr lang="zh-CN" altLang="en-US" sz="1600" spc="100" dirty="0">
                <a:latin typeface="+mn-ea"/>
                <a:cs typeface="+mn-ea"/>
                <a:sym typeface="+mn-ea"/>
              </a:rPr>
              <a:t> dB。</a:t>
            </a:r>
            <a:endParaRPr lang="zh-CN" altLang="en-US" sz="1600" spc="100" dirty="0">
              <a:latin typeface="+mn-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mn-ea"/>
                <a:cs typeface="+mn-ea"/>
                <a:sym typeface="+mn-ea"/>
              </a:rPr>
              <a:t>与</a:t>
            </a:r>
            <a:r>
              <a:rPr lang="en-US" altLang="zh-CN" sz="1600" spc="100" dirty="0">
                <a:latin typeface="+mn-ea"/>
                <a:cs typeface="+mn-ea"/>
                <a:sym typeface="+mn-ea"/>
              </a:rPr>
              <a:t>DwiMark</a:t>
            </a:r>
            <a:r>
              <a:rPr lang="zh-CN" altLang="en-US" sz="1600" spc="100" dirty="0">
                <a:latin typeface="+mn-ea"/>
                <a:cs typeface="+mn-ea"/>
                <a:sym typeface="+mn-ea"/>
              </a:rPr>
              <a:t>相比，平均PSNR提高了</a:t>
            </a:r>
            <a:r>
              <a:rPr lang="en-US" altLang="zh-CN" sz="1600" spc="100" dirty="0">
                <a:latin typeface="+mn-ea"/>
                <a:cs typeface="+mn-ea"/>
                <a:sym typeface="+mn-ea"/>
              </a:rPr>
              <a:t>15.14</a:t>
            </a:r>
            <a:r>
              <a:rPr lang="zh-CN" altLang="en-US" sz="1600" spc="100" dirty="0">
                <a:latin typeface="+mn-ea"/>
                <a:cs typeface="+mn-ea"/>
                <a:sym typeface="+mn-ea"/>
              </a:rPr>
              <a:t> dB。</a:t>
            </a:r>
            <a:endParaRPr lang="zh-CN" altLang="en-US" sz="1600" spc="100" dirty="0">
              <a:latin typeface="+mn-ea"/>
              <a:cs typeface="+mn-ea"/>
              <a:sym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sp>
        <p:nvSpPr>
          <p:cNvPr id="7" name="文本框 6"/>
          <p:cNvSpPr txBox="1"/>
          <p:nvPr>
            <p:custDataLst>
              <p:tags r:id="rId1"/>
            </p:custDataLst>
          </p:nvPr>
        </p:nvSpPr>
        <p:spPr>
          <a:xfrm>
            <a:off x="4585335" y="1711325"/>
            <a:ext cx="2411095" cy="337185"/>
          </a:xfrm>
          <a:prstGeom prst="rect">
            <a:avLst/>
          </a:prstGeom>
          <a:noFill/>
        </p:spPr>
        <p:txBody>
          <a:bodyPr wrap="none" rtlCol="0" anchor="t">
            <a:spAutoFit/>
          </a:bodyPr>
          <a:lstStyle/>
          <a:p>
            <a:pPr algn="l"/>
            <a:r>
              <a:rPr lang="en-US" altLang="zh-CN" sz="1600">
                <a:latin typeface="+mn-ea"/>
                <a:cs typeface="+mn-ea"/>
              </a:rPr>
              <a:t> </a:t>
            </a:r>
            <a:r>
              <a:rPr lang="zh-CN" altLang="en-US" sz="1600">
                <a:sym typeface="+mn-ea"/>
              </a:rPr>
              <a:t>表</a:t>
            </a:r>
            <a:r>
              <a:rPr lang="en-US" altLang="zh-CN" sz="1600">
                <a:sym typeface="+mn-ea"/>
              </a:rPr>
              <a:t>3</a:t>
            </a:r>
            <a:r>
              <a:rPr lang="zh-CN" altLang="en-US" sz="1600">
                <a:sym typeface="+mn-ea"/>
              </a:rPr>
              <a:t>.</a:t>
            </a:r>
            <a:r>
              <a:rPr lang="en-US" altLang="zh-CN" sz="1600">
                <a:sym typeface="+mn-ea"/>
              </a:rPr>
              <a:t>4</a:t>
            </a:r>
            <a:r>
              <a:rPr lang="zh-CN" altLang="en-US" sz="1600">
                <a:sym typeface="+mn-ea"/>
              </a:rPr>
              <a:t> 重构质量对比实验</a:t>
            </a:r>
            <a:endParaRPr lang="zh-CN" altLang="en-US" sz="1600">
              <a:sym typeface="+mn-ea"/>
            </a:endParaRPr>
          </a:p>
        </p:txBody>
      </p:sp>
      <p:graphicFrame>
        <p:nvGraphicFramePr>
          <p:cNvPr id="4" name="表格 3"/>
          <p:cNvGraphicFramePr>
            <a:graphicFrameLocks noGrp="1"/>
          </p:cNvGraphicFramePr>
          <p:nvPr>
            <p:custDataLst>
              <p:tags r:id="rId2"/>
            </p:custDataLst>
          </p:nvPr>
        </p:nvGraphicFramePr>
        <p:xfrm>
          <a:off x="2964815" y="2099310"/>
          <a:ext cx="5652135" cy="1549400"/>
        </p:xfrm>
        <a:graphic>
          <a:graphicData uri="http://schemas.openxmlformats.org/drawingml/2006/table">
            <a:tbl>
              <a:tblPr firstRow="1" firstCol="1" bandRow="1">
                <a:tableStyleId>{C083E6E3-FA7D-4D7B-A595-EF9225AFEA82}</a:tableStyleId>
              </a:tblPr>
              <a:tblGrid>
                <a:gridCol w="1884045"/>
                <a:gridCol w="1884045"/>
                <a:gridCol w="1884045"/>
              </a:tblGrid>
              <a:tr h="309880">
                <a:tc>
                  <a:txBody>
                    <a:bodyPr/>
                    <a:lstStyle/>
                    <a:p>
                      <a:pPr indent="127000" algn="ctr">
                        <a:lnSpc>
                          <a:spcPct val="150000"/>
                        </a:lnSpc>
                      </a:pPr>
                      <a:r>
                        <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rPr>
                        <a:t>序号</a:t>
                      </a:r>
                      <a:endPar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ct val="150000"/>
                        </a:lnSpc>
                      </a:pPr>
                      <a:r>
                        <a:rPr lang="zh-CN" sz="1200" b="0" kern="100">
                          <a:effectLst/>
                          <a:latin typeface="Times New Roman" panose="02020603050405020304" pitchFamily="18" charset="0"/>
                          <a:ea typeface="宋体" panose="02010600030101010101" pitchFamily="2" charset="-122"/>
                          <a:cs typeface="Times New Roman" panose="02020603050405020304" pitchFamily="18" charset="0"/>
                        </a:rPr>
                        <a:t>类别</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sz="1200" b="0" kern="100">
                          <a:effectLst/>
                          <a:latin typeface="Times New Roman" panose="02020603050405020304" pitchFamily="18" charset="0"/>
                          <a:ea typeface="宋体" panose="02010600030101010101" pitchFamily="2" charset="-122"/>
                          <a:cs typeface="Times New Roman" panose="02020603050405020304" pitchFamily="18" charset="0"/>
                        </a:rPr>
                        <a:t>平均</a:t>
                      </a: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PSNR</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1</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HiDDeN</a:t>
                      </a:r>
                      <a:r>
                        <a:rPr lang="en-US" altLang="zh-CN" sz="1200" b="0" kern="100" baseline="30000">
                          <a:effectLst/>
                          <a:latin typeface="Times New Roman" panose="02020603050405020304" pitchFamily="18" charset="0"/>
                          <a:cs typeface="Times New Roman" panose="02020603050405020304" pitchFamily="18" charset="0"/>
                        </a:rPr>
                        <a:t>[2]</a:t>
                      </a:r>
                      <a:endParaRPr lang="en-US" altLang="zh-CN" sz="1200" b="0" kern="100" baseline="300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39.08db</a:t>
                      </a:r>
                      <a:endParaRPr lang="en-US" sz="1200" b="0" kern="100">
                        <a:effectLst/>
                        <a:latin typeface="Times New Roman" panose="02020603050405020304" pitchFamily="18" charset="0"/>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2</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DwiMark</a:t>
                      </a:r>
                      <a:r>
                        <a:rPr lang="en-US" altLang="zh-CN" sz="1200" b="0" kern="100" baseline="30000">
                          <a:effectLst/>
                          <a:latin typeface="Times New Roman" panose="02020603050405020304" pitchFamily="18" charset="0"/>
                          <a:cs typeface="Times New Roman" panose="02020603050405020304" pitchFamily="18" charset="0"/>
                        </a:rPr>
                        <a:t>[8]</a:t>
                      </a:r>
                      <a:endParaRPr lang="en-US" altLang="zh-CN" sz="1200" b="0" kern="100" baseline="300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58.69db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3</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p>
                      <a:pPr indent="127000" algn="ctr">
                        <a:lnSpc>
                          <a:spcPct val="150000"/>
                        </a:lnSpc>
                        <a:buNone/>
                      </a:pPr>
                      <a:r>
                        <a:rPr lang="en-US" altLang="zh-CN" sz="1200" b="0" kern="100">
                          <a:effectLst/>
                          <a:latin typeface="Times New Roman" panose="02020603050405020304" pitchFamily="18" charset="0"/>
                          <a:cs typeface="Times New Roman" panose="02020603050405020304" pitchFamily="18" charset="0"/>
                        </a:rPr>
                        <a:t>UDH</a:t>
                      </a:r>
                      <a:r>
                        <a:rPr lang="en-US" altLang="zh-CN" sz="1200" b="0" kern="100" baseline="30000">
                          <a:effectLst/>
                          <a:latin typeface="Times New Roman" panose="02020603050405020304" pitchFamily="18" charset="0"/>
                          <a:cs typeface="Times New Roman" panose="02020603050405020304" pitchFamily="18" charset="0"/>
                        </a:rPr>
                        <a:t>[9]</a:t>
                      </a:r>
                      <a:endParaRPr lang="en-US" altLang="zh-CN" sz="1200" b="0" kern="100" baseline="30000">
                        <a:effectLst/>
                        <a:latin typeface="Times New Roman" panose="02020603050405020304" pitchFamily="18" charset="0"/>
                        <a:cs typeface="Times New Roman" panose="02020603050405020304" pitchFamily="18" charset="0"/>
                      </a:endParaRPr>
                    </a:p>
                  </a:txBody>
                  <a:tcPr marL="68580" marR="68580" marT="0" marB="0" anchor="ctr"/>
                </a:tc>
                <a:tc>
                  <a:txBody>
                    <a:bodyPr/>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44.92db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4</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本文算法</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60.06db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bl>
          </a:graphicData>
        </a:graphic>
      </p:graphicFrame>
      <p:sp>
        <p:nvSpPr>
          <p:cNvPr id="28" name="文本框 27"/>
          <p:cNvSpPr txBox="1"/>
          <p:nvPr>
            <p:custDataLst>
              <p:tags r:id="rId3"/>
            </p:custDataLst>
          </p:nvPr>
        </p:nvSpPr>
        <p:spPr>
          <a:xfrm>
            <a:off x="605155" y="5829300"/>
            <a:ext cx="11166475" cy="970280"/>
          </a:xfrm>
          <a:prstGeom prst="rect">
            <a:avLst/>
          </a:prstGeom>
          <a:noFill/>
        </p:spPr>
        <p:txBody>
          <a:bodyPr wrap="square">
            <a:noAutofit/>
          </a:bodyPr>
          <a:p>
            <a:r>
              <a:rPr lang="en-US" altLang="zh-CN" sz="1400" dirty="0">
                <a:solidFill>
                  <a:srgbClr val="333333"/>
                </a:solidFill>
                <a:latin typeface="Arial" panose="020B0604020202020204" pitchFamily="34" charset="0"/>
              </a:rPr>
              <a:t>[8] Fan B , Li Z , Gao J . DwiMark: a multiscale robust deep watermarking framework for diffusion-weighted imaging images[J].Multimedia Systems,2021:1-16.</a:t>
            </a:r>
            <a:endParaRPr lang="en-US" altLang="zh-CN" sz="1400" dirty="0">
              <a:solidFill>
                <a:srgbClr val="333333"/>
              </a:solidFill>
              <a:latin typeface="Arial" panose="020B0604020202020204" pitchFamily="34" charset="0"/>
            </a:endParaRPr>
          </a:p>
          <a:p>
            <a:r>
              <a:rPr lang="en-US" altLang="zh-CN" sz="1400" dirty="0">
                <a:solidFill>
                  <a:srgbClr val="333333"/>
                </a:solidFill>
                <a:latin typeface="Arial" panose="020B0604020202020204" pitchFamily="34" charset="0"/>
              </a:rPr>
              <a:t>[9] Zhang C, Benz P, Karjauv A, et al. Udh: Universal deep hiding for steganography, watermarking, and light field messaging[J]. Advances in Neural Information Processing Systems, 2020, 33: 10223-10234.</a:t>
            </a:r>
            <a:endParaRPr lang="en-US" altLang="zh-CN" sz="1400" dirty="0">
              <a:solidFill>
                <a:srgbClr val="333333"/>
              </a:solidFill>
              <a:latin typeface="Arial" panose="020B0604020202020204" pitchFamily="34" charset="0"/>
            </a:endParaRPr>
          </a:p>
          <a:p>
            <a:endParaRPr lang="en-US" altLang="zh-CN" sz="1400" b="0" i="0" dirty="0">
              <a:solidFill>
                <a:srgbClr val="333333"/>
              </a:solidFill>
              <a:effectLst/>
              <a:latin typeface="Arial" panose="020B0604020202020204" pitchFamily="34" charset="0"/>
            </a:endParaRPr>
          </a:p>
        </p:txBody>
      </p:sp>
      <p:cxnSp>
        <p:nvCxnSpPr>
          <p:cNvPr id="237" name="直接连接符 236"/>
          <p:cNvCxnSpPr/>
          <p:nvPr>
            <p:custDataLst>
              <p:tags r:id="rId4"/>
            </p:custDataLst>
          </p:nvPr>
        </p:nvCxnSpPr>
        <p:spPr>
          <a:xfrm>
            <a:off x="647223" y="5772250"/>
            <a:ext cx="10919460" cy="635"/>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临床价值实验</a:t>
            </a:r>
            <a:endParaRPr lang="zh-CN" altLang="en-US" sz="2400" b="1" dirty="0">
              <a:solidFill>
                <a:schemeClr val="bg1"/>
              </a:solidFill>
            </a:endParaRPr>
          </a:p>
        </p:txBody>
      </p:sp>
      <p:sp>
        <p:nvSpPr>
          <p:cNvPr id="12" name="矩形 11"/>
          <p:cNvSpPr/>
          <p:nvPr/>
        </p:nvSpPr>
        <p:spPr>
          <a:xfrm>
            <a:off x="977900" y="3884295"/>
            <a:ext cx="9838055" cy="2214880"/>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mn-ea"/>
                <a:cs typeface="+mn-ea"/>
                <a:sym typeface="+mn-ea"/>
              </a:rPr>
              <a:t>实验结果</a:t>
            </a:r>
            <a:endParaRPr lang="zh-CN" altLang="en-US" b="1" spc="100" dirty="0">
              <a:latin typeface="+mn-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mn-ea"/>
                <a:cs typeface="+mn-ea"/>
                <a:sym typeface="+mn-ea"/>
              </a:rPr>
              <a:t>对于</a:t>
            </a:r>
            <a:r>
              <a:rPr lang="en-US" altLang="zh-CN" sz="1600" spc="100" dirty="0">
                <a:latin typeface="+mn-ea"/>
                <a:cs typeface="+mn-ea"/>
                <a:sym typeface="+mn-ea"/>
              </a:rPr>
              <a:t>FA</a:t>
            </a:r>
            <a:r>
              <a:rPr lang="zh-CN" altLang="en-US" sz="1600" spc="100" dirty="0">
                <a:latin typeface="+mn-ea"/>
                <a:cs typeface="+mn-ea"/>
                <a:sym typeface="+mn-ea"/>
              </a:rPr>
              <a:t>，本文算法等于0，而HiDDeN具有9个像素的差异。</a:t>
            </a:r>
            <a:endParaRPr lang="zh-CN" altLang="en-US" sz="1600" spc="100" dirty="0">
              <a:latin typeface="+mn-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mn-ea"/>
                <a:cs typeface="+mn-ea"/>
                <a:sym typeface="+mn-ea"/>
              </a:rPr>
              <a:t>对于</a:t>
            </a:r>
            <a:r>
              <a:rPr lang="en-US" altLang="zh-CN" sz="1600" spc="100" dirty="0">
                <a:latin typeface="+mn-ea"/>
                <a:cs typeface="+mn-ea"/>
                <a:sym typeface="+mn-ea"/>
              </a:rPr>
              <a:t>MD</a:t>
            </a:r>
            <a:r>
              <a:rPr lang="zh-CN" altLang="en-US" sz="1600" spc="100" dirty="0">
                <a:latin typeface="+mn-ea"/>
                <a:cs typeface="+mn-ea"/>
                <a:sym typeface="+mn-ea"/>
              </a:rPr>
              <a:t>差异，本文算法等于</a:t>
            </a:r>
            <a:r>
              <a:rPr lang="en-US" altLang="zh-CN" sz="1600" spc="100" dirty="0">
                <a:latin typeface="+mn-ea"/>
                <a:cs typeface="+mn-ea"/>
                <a:sym typeface="+mn-ea"/>
              </a:rPr>
              <a:t>0</a:t>
            </a:r>
            <a:r>
              <a:rPr lang="zh-CN" altLang="en-US" sz="1600" spc="100" dirty="0">
                <a:latin typeface="+mn-ea"/>
                <a:cs typeface="+mn-ea"/>
                <a:sym typeface="+mn-ea"/>
              </a:rPr>
              <a:t>，而</a:t>
            </a:r>
            <a:r>
              <a:rPr lang="en-US" altLang="zh-CN" sz="1600" spc="100" dirty="0">
                <a:latin typeface="+mn-ea"/>
                <a:cs typeface="+mn-ea"/>
                <a:sym typeface="+mn-ea"/>
              </a:rPr>
              <a:t>HiDDeN</a:t>
            </a:r>
            <a:r>
              <a:rPr lang="zh-CN" altLang="en-US" sz="1600" spc="100" dirty="0">
                <a:latin typeface="+mn-ea"/>
                <a:cs typeface="+mn-ea"/>
                <a:sym typeface="+mn-ea"/>
              </a:rPr>
              <a:t>和</a:t>
            </a:r>
            <a:r>
              <a:rPr lang="en-US" altLang="zh-CN" sz="1600" spc="100" dirty="0">
                <a:latin typeface="+mn-ea"/>
                <a:cs typeface="+mn-ea"/>
                <a:sym typeface="+mn-ea"/>
              </a:rPr>
              <a:t>DwiMark</a:t>
            </a:r>
            <a:r>
              <a:rPr lang="zh-CN" altLang="en-US" sz="1600" spc="100" dirty="0">
                <a:latin typeface="+mn-ea"/>
                <a:cs typeface="+mn-ea"/>
                <a:sym typeface="+mn-ea"/>
              </a:rPr>
              <a:t>则不为</a:t>
            </a:r>
            <a:r>
              <a:rPr lang="en-US" altLang="zh-CN" sz="1600" spc="100" dirty="0">
                <a:latin typeface="+mn-ea"/>
                <a:cs typeface="+mn-ea"/>
                <a:sym typeface="+mn-ea"/>
              </a:rPr>
              <a:t>0</a:t>
            </a:r>
            <a:r>
              <a:rPr lang="zh-CN" altLang="en-US" sz="1600" spc="100" dirty="0">
                <a:latin typeface="+mn-ea"/>
                <a:cs typeface="+mn-ea"/>
                <a:sym typeface="+mn-ea"/>
              </a:rPr>
              <a:t>。</a:t>
            </a:r>
            <a:endParaRPr lang="zh-CN" altLang="en-US" sz="1600" spc="100" dirty="0">
              <a:latin typeface="+mn-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mn-ea"/>
                <a:cs typeface="+mn-ea"/>
                <a:sym typeface="+mn-ea"/>
              </a:rPr>
              <a:t>对于</a:t>
            </a:r>
            <a:r>
              <a:rPr lang="en-US" altLang="zh-CN" sz="1600" spc="100" dirty="0">
                <a:latin typeface="+mn-ea"/>
                <a:cs typeface="+mn-ea"/>
                <a:sym typeface="+mn-ea"/>
              </a:rPr>
              <a:t>a</a:t>
            </a:r>
            <a:r>
              <a:rPr lang="en-US" altLang="zh-CN" sz="1600" spc="100" baseline="-25000" dirty="0">
                <a:latin typeface="+mn-ea"/>
                <a:cs typeface="+mn-ea"/>
                <a:sym typeface="+mn-ea"/>
              </a:rPr>
              <a:t>AC</a:t>
            </a:r>
            <a:r>
              <a:rPr lang="zh-CN" altLang="en-US" sz="1600" spc="100" dirty="0">
                <a:latin typeface="+mn-ea"/>
                <a:cs typeface="+mn-ea"/>
                <a:sym typeface="+mn-ea"/>
              </a:rPr>
              <a:t>，本文算法使</a:t>
            </a:r>
            <a:r>
              <a:rPr lang="en-US" altLang="zh-CN" sz="1600" spc="100" dirty="0">
                <a:latin typeface="+mn-ea"/>
                <a:cs typeface="+mn-ea"/>
                <a:sym typeface="+mn-ea"/>
              </a:rPr>
              <a:t>5</a:t>
            </a:r>
            <a:r>
              <a:rPr lang="zh-CN" altLang="en-US" sz="1600" spc="100" dirty="0">
                <a:latin typeface="+mn-ea"/>
                <a:cs typeface="+mn-ea"/>
                <a:sym typeface="+mn-ea"/>
              </a:rPr>
              <a:t>个点的像素变化超过5度，而HiDDeN有186个像素超过5度，</a:t>
            </a:r>
            <a:r>
              <a:rPr lang="en-US" altLang="zh-CN" sz="1600" spc="100" dirty="0">
                <a:latin typeface="+mn-ea"/>
                <a:cs typeface="+mn-ea"/>
                <a:sym typeface="+mn-ea"/>
              </a:rPr>
              <a:t>DWI</a:t>
            </a:r>
            <a:r>
              <a:rPr lang="zh-CN" altLang="en-US" sz="1600" spc="100" dirty="0">
                <a:latin typeface="+mn-ea"/>
                <a:cs typeface="+mn-ea"/>
                <a:sym typeface="+mn-ea"/>
              </a:rPr>
              <a:t>有</a:t>
            </a:r>
            <a:r>
              <a:rPr lang="en-US" altLang="zh-CN" sz="1600" spc="100" dirty="0">
                <a:latin typeface="+mn-ea"/>
                <a:cs typeface="+mn-ea"/>
                <a:sym typeface="+mn-ea"/>
              </a:rPr>
              <a:t>7</a:t>
            </a:r>
            <a:r>
              <a:rPr lang="zh-CN" altLang="en-US" sz="1600" spc="100" dirty="0">
                <a:latin typeface="+mn-ea"/>
                <a:cs typeface="+mn-ea"/>
                <a:sym typeface="+mn-ea"/>
              </a:rPr>
              <a:t>个像素超过了</a:t>
            </a:r>
            <a:r>
              <a:rPr lang="en-US" altLang="zh-CN" sz="1600" spc="100" dirty="0">
                <a:latin typeface="+mn-ea"/>
                <a:cs typeface="+mn-ea"/>
                <a:sym typeface="+mn-ea"/>
              </a:rPr>
              <a:t>5</a:t>
            </a:r>
            <a:r>
              <a:rPr lang="zh-CN" altLang="en-US" sz="1600" spc="100" dirty="0">
                <a:latin typeface="+mn-ea"/>
                <a:cs typeface="+mn-ea"/>
                <a:sym typeface="+mn-ea"/>
              </a:rPr>
              <a:t>度。</a:t>
            </a:r>
            <a:endParaRPr lang="en-US" altLang="zh-CN" sz="1600" spc="100" baseline="-25000" dirty="0">
              <a:latin typeface="+mn-ea"/>
              <a:cs typeface="+mn-ea"/>
              <a:sym typeface="+mn-ea"/>
            </a:endParaRPr>
          </a:p>
        </p:txBody>
      </p:sp>
      <p:sp>
        <p:nvSpPr>
          <p:cNvPr id="4" name="文本框 3"/>
          <p:cNvSpPr txBox="1"/>
          <p:nvPr/>
        </p:nvSpPr>
        <p:spPr>
          <a:xfrm>
            <a:off x="4544060" y="1884680"/>
            <a:ext cx="2562860" cy="337185"/>
          </a:xfrm>
          <a:prstGeom prst="rect">
            <a:avLst/>
          </a:prstGeom>
          <a:noFill/>
        </p:spPr>
        <p:txBody>
          <a:bodyPr wrap="none" rtlCol="0" anchor="t">
            <a:spAutoFit/>
          </a:bodyPr>
          <a:lstStyle/>
          <a:p>
            <a:pPr algn="l"/>
            <a:r>
              <a:rPr lang="zh-CN" sz="1600">
                <a:latin typeface="+mn-ea"/>
                <a:cs typeface="+mn-ea"/>
              </a:rPr>
              <a:t>图</a:t>
            </a:r>
            <a:r>
              <a:rPr lang="en-US" altLang="zh-CN" sz="1600">
                <a:latin typeface="+mn-ea"/>
                <a:cs typeface="+mn-ea"/>
              </a:rPr>
              <a:t>3</a:t>
            </a:r>
            <a:r>
              <a:rPr sz="1600">
                <a:latin typeface="+mn-ea"/>
                <a:cs typeface="+mn-ea"/>
              </a:rPr>
              <a:t>.</a:t>
            </a:r>
            <a:r>
              <a:rPr lang="en-US" sz="1600">
                <a:latin typeface="+mn-ea"/>
                <a:cs typeface="+mn-ea"/>
              </a:rPr>
              <a:t>5</a:t>
            </a:r>
            <a:r>
              <a:rPr sz="1600">
                <a:latin typeface="+mn-ea"/>
                <a:cs typeface="+mn-ea"/>
              </a:rPr>
              <a:t> </a:t>
            </a:r>
            <a:r>
              <a:rPr lang="zh-CN" sz="1600">
                <a:latin typeface="+mn-ea"/>
                <a:cs typeface="+mn-ea"/>
              </a:rPr>
              <a:t>弥散性特征对比热图</a:t>
            </a:r>
            <a:endParaRPr lang="zh-CN" sz="1600">
              <a:latin typeface="+mn-ea"/>
              <a:cs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graphicFrame>
        <p:nvGraphicFramePr>
          <p:cNvPr id="6" name="表格 5"/>
          <p:cNvGraphicFramePr>
            <a:graphicFrameLocks noGrp="1"/>
          </p:cNvGraphicFramePr>
          <p:nvPr>
            <p:custDataLst>
              <p:tags r:id="rId1"/>
            </p:custDataLst>
          </p:nvPr>
        </p:nvGraphicFramePr>
        <p:xfrm>
          <a:off x="2964815" y="2322830"/>
          <a:ext cx="5652135" cy="1549400"/>
        </p:xfrm>
        <a:graphic>
          <a:graphicData uri="http://schemas.openxmlformats.org/drawingml/2006/table">
            <a:tbl>
              <a:tblPr firstRow="1" firstCol="1" bandRow="1">
                <a:tableStyleId>{C083E6E3-FA7D-4D7B-A595-EF9225AFEA82}</a:tableStyleId>
              </a:tblPr>
              <a:tblGrid>
                <a:gridCol w="1130427"/>
                <a:gridCol w="1130427"/>
                <a:gridCol w="1130427"/>
                <a:gridCol w="1130427"/>
                <a:gridCol w="1130427"/>
              </a:tblGrid>
              <a:tr h="309880">
                <a:tc>
                  <a:txBody>
                    <a:bodyPr/>
                    <a:lstStyle/>
                    <a:p>
                      <a:pPr indent="127000" algn="ctr">
                        <a:lnSpc>
                          <a:spcPct val="150000"/>
                        </a:lnSpc>
                      </a:pPr>
                      <a:r>
                        <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rPr>
                        <a:t>序号</a:t>
                      </a:r>
                      <a:endPar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ct val="150000"/>
                        </a:lnSpc>
                      </a:pPr>
                      <a:r>
                        <a:rPr lang="zh-CN" sz="1200" b="0" kern="100">
                          <a:effectLst/>
                          <a:latin typeface="Times New Roman" panose="02020603050405020304" pitchFamily="18" charset="0"/>
                          <a:ea typeface="宋体" panose="02010600030101010101" pitchFamily="2" charset="-122"/>
                          <a:cs typeface="Times New Roman" panose="02020603050405020304" pitchFamily="18" charset="0"/>
                        </a:rPr>
                        <a:t>类别</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sz="1200" b="0" kern="100">
                          <a:effectLst/>
                          <a:latin typeface="Times New Roman" panose="02020603050405020304" pitchFamily="18" charset="0"/>
                          <a:ea typeface="宋体" panose="02010600030101010101" pitchFamily="2" charset="-122"/>
                          <a:cs typeface="Times New Roman" panose="02020603050405020304" pitchFamily="18" charset="0"/>
                        </a:rPr>
                        <a:t>FA</a:t>
                      </a:r>
                      <a:endParaRPr lang="en-US"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MD</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arccos(α</a:t>
                      </a:r>
                      <a:r>
                        <a:rPr lang="en-US" altLang="zh-CN" sz="1200" b="0" kern="100" baseline="-25000">
                          <a:effectLst/>
                          <a:latin typeface="Times New Roman" panose="02020603050405020304" pitchFamily="18" charset="0"/>
                          <a:ea typeface="宋体" panose="02010600030101010101" pitchFamily="2" charset="-122"/>
                          <a:cs typeface="Times New Roman" panose="02020603050405020304" pitchFamily="18" charset="0"/>
                        </a:rPr>
                        <a:t>AC</a:t>
                      </a: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1</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HiDDeN</a:t>
                      </a:r>
                      <a:r>
                        <a:rPr lang="en-US" altLang="zh-CN" sz="1200" b="0" kern="100" baseline="30000">
                          <a:effectLst/>
                          <a:latin typeface="Times New Roman" panose="02020603050405020304" pitchFamily="18" charset="0"/>
                          <a:cs typeface="Times New Roman" panose="02020603050405020304" pitchFamily="18" charset="0"/>
                        </a:rPr>
                        <a:t>[2]</a:t>
                      </a:r>
                      <a:endParaRPr lang="en-US" altLang="zh-CN" sz="1200" b="0" kern="100" baseline="300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9</a:t>
                      </a:r>
                      <a:endParaRPr 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en-US" sz="1200" b="0" kern="100">
                          <a:effectLst/>
                          <a:latin typeface="Times New Roman" panose="02020603050405020304" pitchFamily="18" charset="0"/>
                          <a:cs typeface="Times New Roman" panose="02020603050405020304" pitchFamily="18" charset="0"/>
                        </a:rPr>
                        <a:t>27</a:t>
                      </a:r>
                      <a:endParaRPr lang="en-US"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en-US" sz="1200" b="0" kern="100">
                          <a:effectLst/>
                          <a:latin typeface="Times New Roman" panose="02020603050405020304" pitchFamily="18" charset="0"/>
                          <a:cs typeface="Times New Roman" panose="02020603050405020304" pitchFamily="18" charset="0"/>
                        </a:rPr>
                        <a:t>186</a:t>
                      </a:r>
                      <a:endParaRPr lang="en-US" altLang="en-US" sz="1200" b="0" kern="100">
                        <a:effectLst/>
                        <a:latin typeface="Times New Roman" panose="02020603050405020304" pitchFamily="18" charset="0"/>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2</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DwiMark</a:t>
                      </a:r>
                      <a:r>
                        <a:rPr lang="en-US" altLang="zh-CN" sz="1200" b="0" kern="100" baseline="30000">
                          <a:effectLst/>
                          <a:latin typeface="Times New Roman" panose="02020603050405020304" pitchFamily="18" charset="0"/>
                          <a:cs typeface="Times New Roman" panose="02020603050405020304" pitchFamily="18" charset="0"/>
                        </a:rPr>
                        <a:t>[8]</a:t>
                      </a:r>
                      <a:endParaRPr lang="en-US" altLang="zh-CN" sz="1200" b="0" kern="100" baseline="300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0</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2</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7</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3</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p>
                      <a:pPr indent="127000" algn="ctr">
                        <a:lnSpc>
                          <a:spcPct val="150000"/>
                        </a:lnSpc>
                        <a:buNone/>
                      </a:pPr>
                      <a:r>
                        <a:rPr lang="en-US" altLang="zh-CN" sz="1200" b="0" kern="100">
                          <a:effectLst/>
                          <a:latin typeface="Times New Roman" panose="02020603050405020304" pitchFamily="18" charset="0"/>
                          <a:cs typeface="Times New Roman" panose="02020603050405020304" pitchFamily="18" charset="0"/>
                        </a:rPr>
                        <a:t>UDH</a:t>
                      </a:r>
                      <a:r>
                        <a:rPr lang="en-US" altLang="zh-CN" sz="1200" b="0" kern="100" baseline="30000">
                          <a:effectLst/>
                          <a:latin typeface="Times New Roman" panose="02020603050405020304" pitchFamily="18" charset="0"/>
                          <a:cs typeface="Times New Roman" panose="02020603050405020304" pitchFamily="18" charset="0"/>
                        </a:rPr>
                        <a:t>[9]</a:t>
                      </a:r>
                      <a:endParaRPr lang="en-US" altLang="zh-CN" sz="1200" b="0" kern="100" baseline="30000">
                        <a:effectLst/>
                        <a:latin typeface="Times New Roman" panose="02020603050405020304" pitchFamily="18" charset="0"/>
                        <a:cs typeface="Times New Roman" panose="02020603050405020304" pitchFamily="18" charset="0"/>
                      </a:endParaRPr>
                    </a:p>
                  </a:txBody>
                  <a:tcPr marL="68580" marR="68580" marT="0" marB="0" anchor="ctr"/>
                </a:tc>
                <a:tc>
                  <a:txBody>
                    <a:bodyPr/>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753</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599</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4663</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09880">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4</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本文算法</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0</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0</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5</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鲁棒性实验</a:t>
            </a:r>
            <a:endParaRPr lang="zh-CN" altLang="en-US" sz="2400" b="1" dirty="0">
              <a:solidFill>
                <a:schemeClr val="bg1"/>
              </a:solidFill>
            </a:endParaRPr>
          </a:p>
        </p:txBody>
      </p:sp>
      <p:sp>
        <p:nvSpPr>
          <p:cNvPr id="12" name="矩形 11"/>
          <p:cNvSpPr/>
          <p:nvPr/>
        </p:nvSpPr>
        <p:spPr>
          <a:xfrm>
            <a:off x="644525" y="2000250"/>
            <a:ext cx="3050540" cy="4354195"/>
          </a:xfrm>
          <a:prstGeom prst="rect">
            <a:avLst/>
          </a:prstGeom>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mn-ea"/>
                <a:cs typeface="+mn-ea"/>
                <a:sym typeface="+mn-ea"/>
              </a:rPr>
              <a:t>实验结果</a:t>
            </a:r>
            <a:endParaRPr lang="zh-CN" altLang="en-US" sz="1600" b="1" spc="100" dirty="0">
              <a:latin typeface="+mn-ea"/>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mn-ea"/>
                <a:cs typeface="+mn-ea"/>
                <a:sym typeface="+mn-ea"/>
              </a:rPr>
              <a:t>极端攻击下，如裁剪强度为0.1、像素替换强度为0.9、高斯核宽度为4、旋转角度为45°的情况，所提算法的水印准确率能达到90%以上。</a:t>
            </a:r>
            <a:endParaRPr lang="zh-CN" altLang="en-US" sz="1600" spc="100" dirty="0">
              <a:latin typeface="+mn-ea"/>
              <a:cs typeface="+mn-ea"/>
              <a:sym typeface="+mn-ea"/>
            </a:endParaRPr>
          </a:p>
          <a:p>
            <a:pPr marL="285750" indent="284480" algn="just" fontAlgn="auto">
              <a:lnSpc>
                <a:spcPct val="150000"/>
              </a:lnSpc>
              <a:spcBef>
                <a:spcPts val="600"/>
              </a:spcBef>
              <a:buFont typeface="Wingdings" panose="05000000000000000000" charset="0"/>
              <a:buChar char="Ø"/>
            </a:pPr>
            <a:r>
              <a:rPr sz="1600" spc="100" dirty="0">
                <a:latin typeface="微软雅黑" panose="020B0503020204020204" charset="-122"/>
                <a:ea typeface="微软雅黑" panose="020B0503020204020204" charset="-122"/>
                <a:cs typeface="+mn-ea"/>
                <a:sym typeface="+mn-ea"/>
              </a:rPr>
              <a:t>在面对全图像素替换攻击时，水印正确率接近于1，这一性能已经能与传统方法竞争</a:t>
            </a:r>
            <a:r>
              <a:rPr lang="zh-CN" altLang="en-US" sz="1600" spc="100" dirty="0">
                <a:latin typeface="微软雅黑" panose="020B0503020204020204" charset="-122"/>
                <a:ea typeface="微软雅黑" panose="020B0503020204020204" charset="-122"/>
                <a:cs typeface="+mn-ea"/>
                <a:sym typeface="+mn-ea"/>
              </a:rPr>
              <a:t>。</a:t>
            </a:r>
            <a:endParaRPr lang="zh-CN" altLang="en-US" sz="1600" spc="100" dirty="0">
              <a:latin typeface="微软雅黑" panose="020B0503020204020204" charset="-122"/>
              <a:ea typeface="微软雅黑" panose="020B0503020204020204" charset="-122"/>
              <a:cs typeface="+mn-ea"/>
              <a:sym typeface="+mn-ea"/>
            </a:endParaRPr>
          </a:p>
        </p:txBody>
      </p:sp>
      <p:sp>
        <p:nvSpPr>
          <p:cNvPr id="4" name="文本框 3"/>
          <p:cNvSpPr txBox="1"/>
          <p:nvPr/>
        </p:nvSpPr>
        <p:spPr>
          <a:xfrm>
            <a:off x="6745605" y="6344285"/>
            <a:ext cx="3330575" cy="337185"/>
          </a:xfrm>
          <a:prstGeom prst="rect">
            <a:avLst/>
          </a:prstGeom>
          <a:noFill/>
        </p:spPr>
        <p:txBody>
          <a:bodyPr wrap="none" rtlCol="0" anchor="t">
            <a:spAutoFit/>
          </a:bodyPr>
          <a:lstStyle/>
          <a:p>
            <a:pPr algn="l"/>
            <a:r>
              <a:rPr lang="zh-CN" sz="1600">
                <a:latin typeface="+mn-ea"/>
                <a:cs typeface="+mn-ea"/>
              </a:rPr>
              <a:t>图</a:t>
            </a:r>
            <a:r>
              <a:rPr lang="en-US" altLang="zh-CN" sz="1600">
                <a:latin typeface="+mn-ea"/>
                <a:cs typeface="+mn-ea"/>
              </a:rPr>
              <a:t>3-10</a:t>
            </a:r>
            <a:r>
              <a:rPr sz="1600">
                <a:latin typeface="+mn-ea"/>
                <a:cs typeface="+mn-ea"/>
              </a:rPr>
              <a:t> </a:t>
            </a:r>
            <a:r>
              <a:rPr lang="zh-CN" sz="1600">
                <a:latin typeface="+mn-ea"/>
                <a:cs typeface="+mn-ea"/>
                <a:sym typeface="+mn-ea"/>
              </a:rPr>
              <a:t>混合</a:t>
            </a:r>
            <a:r>
              <a:rPr sz="1600">
                <a:latin typeface="+mn-ea"/>
                <a:cs typeface="+mn-ea"/>
                <a:sym typeface="+mn-ea"/>
              </a:rPr>
              <a:t>模型</a:t>
            </a:r>
            <a:r>
              <a:rPr sz="1600">
                <a:latin typeface="+mn-ea"/>
                <a:cs typeface="+mn-ea"/>
              </a:rPr>
              <a:t>的水印鲁棒性比较</a:t>
            </a:r>
            <a:endParaRPr sz="1600">
              <a:latin typeface="+mn-ea"/>
              <a:cs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pic>
        <p:nvPicPr>
          <p:cNvPr id="24" name="图片 24"/>
          <p:cNvPicPr>
            <a:picLocks noChangeAspect="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bwMode="auto">
          <a:xfrm>
            <a:off x="4630738" y="755968"/>
            <a:ext cx="6242685" cy="534479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7" name="对角圆角矩形 6"/>
          <p:cNvSpPr/>
          <p:nvPr/>
        </p:nvSpPr>
        <p:spPr>
          <a:xfrm>
            <a:off x="1756410" y="1503680"/>
            <a:ext cx="8679815" cy="1796415"/>
          </a:xfrm>
          <a:prstGeom prst="round2DiagRect">
            <a:avLst/>
          </a:prstGeom>
          <a:solidFill>
            <a:schemeClr val="bg1"/>
          </a:solidFill>
          <a:ln w="19050">
            <a:solidFill>
              <a:schemeClr val="bg1">
                <a:lumMod val="6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b="1" spc="100" dirty="0">
                <a:solidFill>
                  <a:schemeClr val="tx1"/>
                </a:solidFill>
                <a:latin typeface="+mn-ea"/>
                <a:cs typeface="+mn-ea"/>
              </a:rPr>
              <a:t>   </a:t>
            </a:r>
            <a:r>
              <a:rPr lang="zh-CN" altLang="en-US" b="1" spc="100" dirty="0">
                <a:solidFill>
                  <a:schemeClr val="tx1"/>
                </a:solidFill>
                <a:latin typeface="+mj-ea"/>
                <a:ea typeface="+mj-ea"/>
                <a:cs typeface="+mn-ea"/>
              </a:rPr>
              <a:t>针对问题：</a:t>
            </a:r>
            <a:endParaRPr lang="en-US" altLang="zh-CN" b="1" spc="100" dirty="0">
              <a:solidFill>
                <a:schemeClr val="tx1"/>
              </a:solidFill>
              <a:latin typeface="+mj-ea"/>
              <a:ea typeface="+mj-ea"/>
              <a:cs typeface="+mn-ea"/>
            </a:endParaRPr>
          </a:p>
          <a:p>
            <a:pPr marL="285750" indent="-285750">
              <a:lnSpc>
                <a:spcPct val="150000"/>
              </a:lnSpc>
              <a:buFont typeface="Arial" panose="020B0604020202020204" pitchFamily="34" charset="0"/>
              <a:buChar char="•"/>
            </a:pPr>
            <a:r>
              <a:rPr lang="en-US" altLang="zh-CN" spc="100" dirty="0">
                <a:solidFill>
                  <a:schemeClr val="tx1"/>
                </a:solidFill>
                <a:latin typeface="+mn-ea"/>
                <a:cs typeface="+mn-ea"/>
                <a:sym typeface="+mn-ea"/>
              </a:rPr>
              <a:t>DTI</a:t>
            </a:r>
            <a:r>
              <a:rPr lang="zh-CN" altLang="en-US" spc="100" dirty="0">
                <a:solidFill>
                  <a:schemeClr val="tx1"/>
                </a:solidFill>
                <a:latin typeface="+mn-ea"/>
                <a:cs typeface="+mn-ea"/>
                <a:sym typeface="+mn-ea"/>
              </a:rPr>
              <a:t>是五维的高维数据，现有的深度水印算法无法直接用于</a:t>
            </a:r>
            <a:r>
              <a:rPr lang="en-US" altLang="zh-CN" spc="100" dirty="0">
                <a:solidFill>
                  <a:schemeClr val="tx1"/>
                </a:solidFill>
                <a:latin typeface="+mn-ea"/>
                <a:cs typeface="+mn-ea"/>
                <a:sym typeface="+mn-ea"/>
              </a:rPr>
              <a:t>DTI</a:t>
            </a:r>
            <a:r>
              <a:rPr lang="zh-CN" altLang="en-US" spc="100" dirty="0">
                <a:solidFill>
                  <a:schemeClr val="tx1"/>
                </a:solidFill>
                <a:latin typeface="+mn-ea"/>
                <a:cs typeface="+mn-ea"/>
                <a:sym typeface="+mn-ea"/>
              </a:rPr>
              <a:t>的版权保护</a:t>
            </a:r>
            <a:r>
              <a:rPr lang="zh-CN" altLang="en-US" spc="100" dirty="0">
                <a:solidFill>
                  <a:schemeClr val="tx1"/>
                </a:solidFill>
                <a:latin typeface="+mn-ea"/>
                <a:cs typeface="+mn-ea"/>
              </a:rPr>
              <a:t>。</a:t>
            </a:r>
            <a:r>
              <a:rPr lang="zh-CN" altLang="zh-CN" spc="100" dirty="0">
                <a:solidFill>
                  <a:schemeClr val="tx1"/>
                </a:solidFill>
                <a:latin typeface="+mn-ea"/>
                <a:cs typeface="+mn-ea"/>
              </a:rPr>
              <a:t> </a:t>
            </a:r>
            <a:endParaRPr lang="en-US" altLang="zh-CN" kern="100" spc="100" dirty="0">
              <a:solidFill>
                <a:schemeClr val="tx1"/>
              </a:solidFill>
              <a:latin typeface="+mn-ea"/>
              <a:cs typeface="+mn-ea"/>
            </a:endParaRPr>
          </a:p>
          <a:p>
            <a:pPr marL="285750" indent="-285750">
              <a:lnSpc>
                <a:spcPct val="150000"/>
              </a:lnSpc>
              <a:buFont typeface="Arial" panose="020B0604020202020204" pitchFamily="34" charset="0"/>
              <a:buChar char="•"/>
            </a:pPr>
            <a:r>
              <a:rPr lang="en-US" altLang="zh-CN" spc="100" dirty="0">
                <a:solidFill>
                  <a:schemeClr val="tx1"/>
                </a:solidFill>
                <a:latin typeface="+mn-ea"/>
                <a:cs typeface="+mn-ea"/>
              </a:rPr>
              <a:t>DTI</a:t>
            </a:r>
            <a:r>
              <a:rPr lang="zh-CN" altLang="en-US" spc="100" dirty="0">
                <a:solidFill>
                  <a:schemeClr val="tx1"/>
                </a:solidFill>
                <a:latin typeface="+mn-ea"/>
                <a:cs typeface="+mn-ea"/>
              </a:rPr>
              <a:t>图像具有</a:t>
            </a:r>
            <a:r>
              <a:rPr lang="zh-CN" altLang="en-US" spc="100" dirty="0">
                <a:solidFill>
                  <a:schemeClr val="tx1"/>
                </a:solidFill>
                <a:latin typeface="+mn-ea"/>
                <a:cs typeface="+mn-ea"/>
                <a:sym typeface="+mn-ea"/>
              </a:rPr>
              <a:t>更低的失真容忍度、苛刻的弥散特征指标</a:t>
            </a:r>
            <a:r>
              <a:rPr lang="zh-CN" altLang="en-US" spc="100" dirty="0">
                <a:solidFill>
                  <a:schemeClr val="tx1"/>
                </a:solidFill>
                <a:latin typeface="+mn-ea"/>
                <a:cs typeface="+mn-ea"/>
              </a:rPr>
              <a:t>。</a:t>
            </a:r>
            <a:endParaRPr lang="zh-CN" altLang="en-US" spc="100" dirty="0">
              <a:solidFill>
                <a:schemeClr val="tx1"/>
              </a:solidFill>
              <a:latin typeface="+mn-ea"/>
              <a:cs typeface="+mn-ea"/>
            </a:endParaRPr>
          </a:p>
        </p:txBody>
      </p:sp>
      <p:sp>
        <p:nvSpPr>
          <p:cNvPr id="9" name="对角圆角矩形 8"/>
          <p:cNvSpPr/>
          <p:nvPr/>
        </p:nvSpPr>
        <p:spPr>
          <a:xfrm flipV="1">
            <a:off x="1756410" y="3944620"/>
            <a:ext cx="8679815" cy="1978025"/>
          </a:xfrm>
          <a:prstGeom prst="round2DiagRect">
            <a:avLst/>
          </a:prstGeom>
          <a:solidFill>
            <a:schemeClr val="bg1"/>
          </a:solidFill>
          <a:ln w="19050">
            <a:solidFill>
              <a:schemeClr val="bg1">
                <a:lumMod val="6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文本框 9"/>
          <p:cNvSpPr txBox="1"/>
          <p:nvPr/>
        </p:nvSpPr>
        <p:spPr>
          <a:xfrm>
            <a:off x="1756694" y="3971893"/>
            <a:ext cx="8557147" cy="1753235"/>
          </a:xfrm>
          <a:prstGeom prst="rect">
            <a:avLst/>
          </a:prstGeom>
          <a:noFill/>
        </p:spPr>
        <p:txBody>
          <a:bodyPr wrap="square" rtlCol="0">
            <a:spAutoFit/>
          </a:bodyPr>
          <a:lstStyle/>
          <a:p>
            <a:pPr>
              <a:lnSpc>
                <a:spcPct val="150000"/>
              </a:lnSpc>
            </a:pPr>
            <a:r>
              <a:rPr lang="zh-CN" altLang="en-US" b="1" spc="100" dirty="0">
                <a:solidFill>
                  <a:schemeClr val="tx1"/>
                </a:solidFill>
                <a:latin typeface="+mn-ea"/>
                <a:cs typeface="+mn-ea"/>
              </a:rPr>
              <a:t>   </a:t>
            </a:r>
            <a:r>
              <a:rPr lang="zh-CN" altLang="en-US" b="1" spc="100" dirty="0">
                <a:solidFill>
                  <a:schemeClr val="tx1"/>
                </a:solidFill>
                <a:latin typeface="+mj-ea"/>
                <a:ea typeface="+mj-ea"/>
                <a:cs typeface="+mn-ea"/>
              </a:rPr>
              <a:t>提出算法：</a:t>
            </a:r>
            <a:endParaRPr lang="en-US" altLang="zh-CN" b="1" spc="100" dirty="0">
              <a:solidFill>
                <a:schemeClr val="tx1"/>
              </a:solidFill>
              <a:latin typeface="+mn-ea"/>
              <a:cs typeface="+mn-ea"/>
            </a:endParaRPr>
          </a:p>
          <a:p>
            <a:pPr marL="285750" indent="-285750">
              <a:lnSpc>
                <a:spcPct val="150000"/>
              </a:lnSpc>
              <a:buFont typeface="Arial" panose="020B0604020202020204" pitchFamily="34" charset="0"/>
              <a:buChar char="•"/>
            </a:pPr>
            <a:r>
              <a:rPr lang="zh-CN" altLang="zh-CN" spc="100" dirty="0">
                <a:solidFill>
                  <a:schemeClr val="tx1"/>
                </a:solidFill>
                <a:latin typeface="+mn-ea"/>
                <a:cs typeface="+mn-ea"/>
              </a:rPr>
              <a:t>利用</a:t>
            </a:r>
            <a:r>
              <a:rPr lang="en-US" altLang="zh-CN" spc="100" dirty="0">
                <a:solidFill>
                  <a:schemeClr val="tx1"/>
                </a:solidFill>
                <a:latin typeface="+mn-ea"/>
                <a:cs typeface="+mn-ea"/>
              </a:rPr>
              <a:t>T1</a:t>
            </a:r>
            <a:r>
              <a:rPr lang="zh-CN" altLang="en-US" spc="100" dirty="0">
                <a:solidFill>
                  <a:schemeClr val="tx1"/>
                </a:solidFill>
                <a:latin typeface="+mn-ea"/>
                <a:cs typeface="+mn-ea"/>
              </a:rPr>
              <a:t>信息辅助</a:t>
            </a:r>
            <a:r>
              <a:rPr lang="en-US" altLang="zh-CN" spc="100" dirty="0">
                <a:solidFill>
                  <a:schemeClr val="tx1"/>
                </a:solidFill>
                <a:latin typeface="+mn-ea"/>
                <a:cs typeface="+mn-ea"/>
              </a:rPr>
              <a:t>DTI</a:t>
            </a:r>
            <a:r>
              <a:rPr lang="zh-CN" altLang="en-US" spc="100" dirty="0">
                <a:solidFill>
                  <a:schemeClr val="tx1"/>
                </a:solidFill>
                <a:latin typeface="+mn-ea"/>
                <a:cs typeface="+mn-ea"/>
              </a:rPr>
              <a:t>水印图像的重构</a:t>
            </a:r>
            <a:r>
              <a:rPr lang="zh-CN" altLang="zh-CN" spc="100" dirty="0">
                <a:solidFill>
                  <a:schemeClr val="tx1"/>
                </a:solidFill>
                <a:latin typeface="+mn-ea"/>
                <a:cs typeface="+mn-ea"/>
              </a:rPr>
              <a:t>。</a:t>
            </a:r>
            <a:endParaRPr lang="zh-CN" altLang="zh-CN" spc="100" dirty="0">
              <a:solidFill>
                <a:schemeClr val="tx1"/>
              </a:solidFill>
              <a:latin typeface="+mn-ea"/>
              <a:cs typeface="+mn-ea"/>
            </a:endParaRPr>
          </a:p>
          <a:p>
            <a:pPr marL="285750" indent="-285750">
              <a:lnSpc>
                <a:spcPct val="150000"/>
              </a:lnSpc>
              <a:buFont typeface="Arial" panose="020B0604020202020204" pitchFamily="34" charset="0"/>
              <a:buChar char="•"/>
            </a:pPr>
            <a:r>
              <a:rPr lang="zh-CN" altLang="en-US" spc="100" dirty="0">
                <a:solidFill>
                  <a:schemeClr val="tx1"/>
                </a:solidFill>
                <a:latin typeface="+mn-ea"/>
                <a:cs typeface="+mn-ea"/>
              </a:rPr>
              <a:t>提出一个</a:t>
            </a:r>
            <a:r>
              <a:rPr lang="en-US" altLang="zh-CN" spc="100" dirty="0">
                <a:solidFill>
                  <a:schemeClr val="tx1"/>
                </a:solidFill>
                <a:latin typeface="+mn-ea"/>
                <a:cs typeface="+mn-ea"/>
              </a:rPr>
              <a:t>transformer</a:t>
            </a:r>
            <a:r>
              <a:rPr lang="zh-CN" altLang="en-US" spc="100" dirty="0">
                <a:solidFill>
                  <a:schemeClr val="tx1"/>
                </a:solidFill>
                <a:latin typeface="+mn-ea"/>
                <a:cs typeface="+mn-ea"/>
              </a:rPr>
              <a:t>方法更有效提取与</a:t>
            </a:r>
            <a:r>
              <a:rPr lang="en-US" altLang="zh-CN" spc="100" dirty="0">
                <a:solidFill>
                  <a:schemeClr val="tx1"/>
                </a:solidFill>
                <a:latin typeface="+mn-ea"/>
                <a:cs typeface="+mn-ea"/>
              </a:rPr>
              <a:t>DTI</a:t>
            </a:r>
            <a:r>
              <a:rPr lang="zh-CN" altLang="en-US" spc="100" dirty="0">
                <a:solidFill>
                  <a:schemeClr val="tx1"/>
                </a:solidFill>
                <a:latin typeface="+mn-ea"/>
                <a:cs typeface="+mn-ea"/>
              </a:rPr>
              <a:t>相关的结构特征。</a:t>
            </a:r>
            <a:endParaRPr lang="zh-CN" altLang="en-US" spc="100" dirty="0">
              <a:solidFill>
                <a:schemeClr val="tx1"/>
              </a:solidFill>
              <a:latin typeface="+mn-ea"/>
              <a:cs typeface="+mn-ea"/>
            </a:endParaRPr>
          </a:p>
          <a:p>
            <a:pPr marL="285750" indent="-285750">
              <a:lnSpc>
                <a:spcPct val="150000"/>
              </a:lnSpc>
              <a:buFont typeface="Arial" panose="020B0604020202020204" pitchFamily="34" charset="0"/>
              <a:buChar char="•"/>
            </a:pPr>
            <a:r>
              <a:rPr lang="zh-CN" altLang="en-US" spc="100" dirty="0">
                <a:solidFill>
                  <a:schemeClr val="tx1"/>
                </a:solidFill>
                <a:latin typeface="+mn-ea"/>
                <a:cs typeface="+mn-ea"/>
              </a:rPr>
              <a:t>基于金字塔特征学习的方式提取水印，提升水印的鲁棒性。</a:t>
            </a:r>
            <a:endParaRPr lang="zh-CN" altLang="en-US" spc="100" dirty="0">
              <a:solidFill>
                <a:schemeClr val="tx1"/>
              </a:solidFill>
              <a:latin typeface="+mn-ea"/>
              <a:cs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sym typeface="+mn-ea"/>
              </a:rPr>
              <a:t>研究内容</a:t>
            </a:r>
            <a:r>
              <a:rPr lang="en-US" altLang="zh-CN" b="1" dirty="0">
                <a:solidFill>
                  <a:srgbClr val="414455"/>
                </a:solidFill>
                <a:latin typeface="微软雅黑" panose="020B0503020204020204" charset="-122"/>
                <a:sym typeface="+mn-ea"/>
              </a:rPr>
              <a:t>2——</a:t>
            </a:r>
            <a:r>
              <a:rPr b="1" dirty="0">
                <a:solidFill>
                  <a:srgbClr val="414455"/>
                </a:solidFill>
                <a:latin typeface="微软雅黑" panose="020B0503020204020204" charset="-122"/>
                <a:sym typeface="+mn-ea"/>
              </a:rPr>
              <a:t>基于张量的DTI鲁棒盲水印算法</a:t>
            </a:r>
            <a:endParaRPr b="1" dirty="0">
              <a:solidFill>
                <a:srgbClr val="414455"/>
              </a:solidFill>
              <a:latin typeface="微软雅黑" panose="020B0503020204020204" charset="-122"/>
              <a:sym typeface="+mn-ea"/>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sym typeface="+mn-ea"/>
              </a:rPr>
              <a:t>研究内容</a:t>
            </a:r>
            <a:r>
              <a:rPr lang="en-US" altLang="zh-CN" b="1" dirty="0">
                <a:solidFill>
                  <a:srgbClr val="414455"/>
                </a:solidFill>
                <a:latin typeface="微软雅黑" panose="020B0503020204020204" charset="-122"/>
                <a:sym typeface="+mn-ea"/>
              </a:rPr>
              <a:t>2——</a:t>
            </a:r>
            <a:r>
              <a:rPr b="1" dirty="0">
                <a:solidFill>
                  <a:srgbClr val="414455"/>
                </a:solidFill>
                <a:latin typeface="微软雅黑" panose="020B0503020204020204" charset="-122"/>
                <a:sym typeface="+mn-ea"/>
              </a:rPr>
              <a:t>基于张量的DTI鲁棒盲水印算法</a:t>
            </a:r>
            <a:endParaRPr b="1" dirty="0">
              <a:solidFill>
                <a:srgbClr val="414455"/>
              </a:solidFill>
              <a:latin typeface="微软雅黑" panose="020B0503020204020204" charset="-122"/>
              <a:sym typeface="+mn-ea"/>
            </a:endParaRPr>
          </a:p>
        </p:txBody>
      </p:sp>
      <p:sp>
        <p:nvSpPr>
          <p:cNvPr id="50" name="文本框 49"/>
          <p:cNvSpPr txBox="1"/>
          <p:nvPr>
            <p:custDataLst>
              <p:tags r:id="rId1"/>
            </p:custDataLst>
          </p:nvPr>
        </p:nvSpPr>
        <p:spPr>
          <a:xfrm>
            <a:off x="3567430" y="6397625"/>
            <a:ext cx="2202180" cy="368300"/>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3-11  </a:t>
            </a:r>
            <a:r>
              <a:rPr lang="zh-CN" altLang="en-US" sz="1600" dirty="0">
                <a:latin typeface="+mn-ea"/>
                <a:cs typeface="+mn-ea"/>
                <a:sym typeface="微软雅黑" panose="020B0503020204020204" charset="-122"/>
              </a:rPr>
              <a:t>水印算法框架</a:t>
            </a:r>
            <a:r>
              <a:rPr lang="en-US" altLang="zh-CN" dirty="0">
                <a:latin typeface="+mn-ea"/>
                <a:cs typeface="+mn-ea"/>
                <a:sym typeface="微软雅黑" panose="020B0503020204020204" charset="-122"/>
              </a:rPr>
              <a:t> </a:t>
            </a:r>
            <a:endParaRPr lang="zh-CN" altLang="en-US" dirty="0">
              <a:latin typeface="+mn-ea"/>
              <a:cs typeface="+mn-ea"/>
              <a:sym typeface="微软雅黑" panose="020B0503020204020204" charset="-122"/>
            </a:endParaRPr>
          </a:p>
        </p:txBody>
      </p:sp>
      <p:sp>
        <p:nvSpPr>
          <p:cNvPr id="27" name="矩形 26"/>
          <p:cNvSpPr/>
          <p:nvPr>
            <p:custDataLst>
              <p:tags r:id="rId2"/>
            </p:custDataLst>
          </p:nvPr>
        </p:nvSpPr>
        <p:spPr>
          <a:xfrm>
            <a:off x="8878570" y="1789430"/>
            <a:ext cx="3143250" cy="2953385"/>
          </a:xfrm>
          <a:prstGeom prst="rect">
            <a:avLst/>
          </a:prstGeom>
          <a:effectLst>
            <a:glow rad="63500">
              <a:schemeClr val="accent2">
                <a:satMod val="175000"/>
                <a:alpha val="40000"/>
              </a:schemeClr>
            </a:glow>
          </a:effectLst>
        </p:spPr>
        <p:style>
          <a:lnRef idx="2">
            <a:schemeClr val="accent1"/>
          </a:lnRef>
          <a:fillRef idx="1">
            <a:schemeClr val="lt1"/>
          </a:fillRef>
          <a:effectRef idx="0">
            <a:schemeClr val="accent1"/>
          </a:effectRef>
          <a:fontRef idx="minor">
            <a:schemeClr val="dk1"/>
          </a:fontRef>
        </p:style>
        <p:txBody>
          <a:bodyPr wrap="square">
            <a:spAutoFit/>
          </a:bodyPr>
          <a:lstStyle/>
          <a:p>
            <a:pPr marL="285750" indent="0" algn="just">
              <a:lnSpc>
                <a:spcPct val="150000"/>
              </a:lnSpc>
              <a:spcBef>
                <a:spcPts val="600"/>
              </a:spcBef>
              <a:buFont typeface="Wingdings" panose="05000000000000000000" charset="0"/>
              <a:buNone/>
            </a:pPr>
            <a:r>
              <a:rPr lang="zh-CN" altLang="en-US" b="1" spc="100" dirty="0">
                <a:latin typeface="微软雅黑" panose="020B0503020204020204" charset="-122"/>
                <a:ea typeface="微软雅黑" panose="020B0503020204020204" charset="-122"/>
                <a:sym typeface="+mn-ea"/>
              </a:rPr>
              <a:t>水印算法步骤：</a:t>
            </a:r>
            <a:endParaRPr lang="zh-CN" altLang="en-US" spc="100" dirty="0">
              <a:latin typeface="微软雅黑" panose="020B0503020204020204" charset="-122"/>
              <a:ea typeface="微软雅黑" panose="020B0503020204020204" charset="-122"/>
              <a:cs typeface="+mn-ea"/>
              <a:sym typeface="+mn-ea"/>
            </a:endParaRPr>
          </a:p>
          <a:p>
            <a:pPr marL="285750" indent="284480" algn="just">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步骤</a:t>
            </a:r>
            <a:r>
              <a:rPr lang="en-US" altLang="zh-CN" sz="1600" spc="100" dirty="0">
                <a:latin typeface="微软雅黑" panose="020B0503020204020204" charset="-122"/>
                <a:ea typeface="微软雅黑" panose="020B0503020204020204" charset="-122"/>
                <a:cs typeface="+mn-ea"/>
                <a:sym typeface="+mn-ea"/>
              </a:rPr>
              <a:t>1</a:t>
            </a:r>
            <a:r>
              <a:rPr lang="zh-CN" altLang="en-US" sz="1600" spc="100" dirty="0">
                <a:latin typeface="微软雅黑" panose="020B0503020204020204" charset="-122"/>
                <a:ea typeface="微软雅黑" panose="020B0503020204020204" charset="-122"/>
                <a:cs typeface="+mn-ea"/>
                <a:sym typeface="+mn-ea"/>
              </a:rPr>
              <a:t>：水印嵌入网络生成含水印图；</a:t>
            </a:r>
            <a:endParaRPr lang="en-US" altLang="zh-CN" sz="1600"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步骤</a:t>
            </a:r>
            <a:r>
              <a:rPr lang="en-US" altLang="zh-CN" sz="1600" spc="100" dirty="0">
                <a:latin typeface="微软雅黑" panose="020B0503020204020204" charset="-122"/>
                <a:ea typeface="微软雅黑" panose="020B0503020204020204" charset="-122"/>
                <a:cs typeface="+mn-ea"/>
                <a:sym typeface="+mn-ea"/>
              </a:rPr>
              <a:t>2</a:t>
            </a:r>
            <a:r>
              <a:rPr lang="zh-CN" altLang="en-US" sz="1600" spc="100" dirty="0">
                <a:latin typeface="微软雅黑" panose="020B0503020204020204" charset="-122"/>
                <a:ea typeface="微软雅黑" panose="020B0503020204020204" charset="-122"/>
                <a:cs typeface="+mn-ea"/>
                <a:sym typeface="+mn-ea"/>
              </a:rPr>
              <a:t>：攻击网络对含水印图进行攻击，生成噪声图；</a:t>
            </a:r>
            <a:endParaRPr lang="en-US" altLang="zh-CN" sz="1600"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步骤</a:t>
            </a:r>
            <a:r>
              <a:rPr lang="en-US" altLang="zh-CN" sz="1600" spc="100" dirty="0">
                <a:latin typeface="微软雅黑" panose="020B0503020204020204" charset="-122"/>
                <a:ea typeface="微软雅黑" panose="020B0503020204020204" charset="-122"/>
                <a:cs typeface="+mn-ea"/>
                <a:sym typeface="+mn-ea"/>
              </a:rPr>
              <a:t>3</a:t>
            </a:r>
            <a:r>
              <a:rPr lang="zh-CN" altLang="en-US" sz="1600" spc="100" dirty="0">
                <a:latin typeface="微软雅黑" panose="020B0503020204020204" charset="-122"/>
                <a:ea typeface="微软雅黑" panose="020B0503020204020204" charset="-122"/>
                <a:cs typeface="+mn-ea"/>
                <a:sym typeface="+mn-ea"/>
              </a:rPr>
              <a:t>：水印提取网络从噪声图中提取水印；</a:t>
            </a:r>
            <a:endParaRPr lang="zh-CN" altLang="en-US" sz="1600" spc="100" dirty="0">
              <a:latin typeface="微软雅黑" panose="020B0503020204020204" charset="-122"/>
              <a:ea typeface="微软雅黑" panose="020B0503020204020204" charset="-122"/>
              <a:cs typeface="+mn-ea"/>
              <a:sym typeface="+mn-ea"/>
            </a:endParaRPr>
          </a:p>
        </p:txBody>
      </p:sp>
      <p:sp>
        <p:nvSpPr>
          <p:cNvPr id="6" name="iŝḷíḍè"/>
          <p:cNvSpPr/>
          <p:nvPr>
            <p:custDataLst>
              <p:tags r:id="rId3"/>
            </p:custDataLst>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网络框架</a:t>
            </a:r>
            <a:endParaRPr lang="zh-CN" altLang="en-US" sz="2400" b="1" dirty="0">
              <a:solidFill>
                <a:schemeClr val="bg1"/>
              </a:solidFill>
            </a:endParaRPr>
          </a:p>
        </p:txBody>
      </p:sp>
      <p:pic>
        <p:nvPicPr>
          <p:cNvPr id="8" name="图片 27"/>
          <p:cNvPicPr>
            <a:picLocks noChangeAspect="1"/>
          </p:cNvPicPr>
          <p:nvPr>
            <p:custDataLst>
              <p:tags r:id="rId4"/>
            </p:custDataLst>
          </p:nvPr>
        </p:nvPicPr>
        <p:blipFill>
          <a:blip r:embed="rId5" cstate="print">
            <a:extLst>
              <a:ext uri="{28A0092B-C50C-407E-A947-70E740481C1C}">
                <a14:useLocalDpi xmlns:a14="http://schemas.microsoft.com/office/drawing/2010/main" val="0"/>
              </a:ext>
            </a:extLst>
          </a:blip>
          <a:srcRect/>
          <a:stretch>
            <a:fillRect/>
          </a:stretch>
        </p:blipFill>
        <p:spPr bwMode="auto">
          <a:xfrm>
            <a:off x="710565" y="1789430"/>
            <a:ext cx="7915910" cy="458724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4" name="文本框 3"/>
          <p:cNvSpPr txBox="1"/>
          <p:nvPr/>
        </p:nvSpPr>
        <p:spPr>
          <a:xfrm>
            <a:off x="4971415" y="4382770"/>
            <a:ext cx="2111375" cy="337185"/>
          </a:xfrm>
          <a:prstGeom prst="rect">
            <a:avLst/>
          </a:prstGeom>
          <a:noFill/>
        </p:spPr>
        <p:txBody>
          <a:bodyPr wrap="none" rtlCol="0" anchor="t">
            <a:spAutoFit/>
          </a:bodyPr>
          <a:lstStyle/>
          <a:p>
            <a:r>
              <a:rPr lang="zh-CN" sz="1600">
                <a:latin typeface="+mn-ea"/>
                <a:cs typeface="+mn-ea"/>
              </a:rPr>
              <a:t>图</a:t>
            </a:r>
            <a:r>
              <a:rPr sz="1600">
                <a:latin typeface="+mn-ea"/>
                <a:cs typeface="+mn-ea"/>
              </a:rPr>
              <a:t>3</a:t>
            </a:r>
            <a:r>
              <a:rPr lang="en-US" sz="1600">
                <a:latin typeface="+mn-ea"/>
                <a:cs typeface="+mn-ea"/>
              </a:rPr>
              <a:t>-12 </a:t>
            </a:r>
            <a:r>
              <a:rPr lang="zh-CN" sz="1600">
                <a:latin typeface="+mn-ea"/>
                <a:cs typeface="+mn-ea"/>
              </a:rPr>
              <a:t>水印嵌入网络</a:t>
            </a:r>
            <a:endParaRPr lang="zh-CN" sz="1600">
              <a:latin typeface="+mn-ea"/>
              <a:cs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sym typeface="+mn-ea"/>
              </a:rPr>
              <a:t>研究内容</a:t>
            </a:r>
            <a:r>
              <a:rPr lang="en-US" altLang="zh-CN" b="1" dirty="0">
                <a:solidFill>
                  <a:srgbClr val="414455"/>
                </a:solidFill>
                <a:latin typeface="微软雅黑" panose="020B0503020204020204" charset="-122"/>
                <a:sym typeface="+mn-ea"/>
              </a:rPr>
              <a:t>2——</a:t>
            </a:r>
            <a:r>
              <a:rPr b="1" dirty="0">
                <a:solidFill>
                  <a:srgbClr val="414455"/>
                </a:solidFill>
                <a:latin typeface="微软雅黑" panose="020B0503020204020204" charset="-122"/>
                <a:sym typeface="+mn-ea"/>
              </a:rPr>
              <a:t>基于张量的DTI鲁棒盲水印算法</a:t>
            </a:r>
            <a:endParaRPr b="1" dirty="0">
              <a:solidFill>
                <a:srgbClr val="414455"/>
              </a:solidFill>
              <a:latin typeface="微软雅黑" panose="020B0503020204020204" charset="-122"/>
              <a:sym typeface="+mn-ea"/>
            </a:endParaRPr>
          </a:p>
        </p:txBody>
      </p:sp>
      <p:pic>
        <p:nvPicPr>
          <p:cNvPr id="28" name="图片 28"/>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bwMode="auto">
          <a:xfrm>
            <a:off x="2263775" y="1537335"/>
            <a:ext cx="7663815" cy="2900045"/>
          </a:xfrm>
          <a:prstGeom prst="rect">
            <a:avLst/>
          </a:prstGeom>
          <a:noFill/>
          <a:ln>
            <a:noFill/>
          </a:ln>
        </p:spPr>
      </p:pic>
      <p:sp>
        <p:nvSpPr>
          <p:cNvPr id="27" name="矩形 26"/>
          <p:cNvSpPr/>
          <p:nvPr>
            <p:custDataLst>
              <p:tags r:id="rId3"/>
            </p:custDataLst>
          </p:nvPr>
        </p:nvSpPr>
        <p:spPr>
          <a:xfrm>
            <a:off x="710565" y="4655185"/>
            <a:ext cx="10594975" cy="1906905"/>
          </a:xfrm>
          <a:prstGeom prst="rect">
            <a:avLst/>
          </a:prstGeom>
          <a:ln w="12700" cmpd="sng">
            <a:noFill/>
            <a:prstDash val="sysDot"/>
          </a:ln>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微软雅黑" panose="020B0503020204020204" charset="-122"/>
                <a:ea typeface="微软雅黑" panose="020B0503020204020204" charset="-122"/>
                <a:cs typeface="+mn-ea"/>
                <a:sym typeface="+mn-ea"/>
              </a:rPr>
              <a:t>算法要点</a:t>
            </a:r>
            <a:endParaRPr lang="zh-CN" altLang="en-US" b="1"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pc="100" dirty="0">
                <a:latin typeface="微软雅黑" panose="020B0503020204020204" charset="-122"/>
                <a:ea typeface="微软雅黑" panose="020B0503020204020204" charset="-122"/>
                <a:cs typeface="+mn-ea"/>
                <a:sym typeface="+mn-ea"/>
              </a:rPr>
              <a:t>根据</a:t>
            </a:r>
            <a:r>
              <a:rPr lang="en-US" altLang="zh-CN" spc="100" dirty="0">
                <a:latin typeface="微软雅黑" panose="020B0503020204020204" charset="-122"/>
                <a:ea typeface="微软雅黑" panose="020B0503020204020204" charset="-122"/>
                <a:cs typeface="+mn-ea"/>
                <a:sym typeface="+mn-ea"/>
              </a:rPr>
              <a:t>CycleGan</a:t>
            </a:r>
            <a:r>
              <a:rPr lang="zh-CN" altLang="en-US" spc="100" dirty="0">
                <a:latin typeface="微软雅黑" panose="020B0503020204020204" charset="-122"/>
                <a:ea typeface="微软雅黑" panose="020B0503020204020204" charset="-122"/>
                <a:cs typeface="+mn-ea"/>
                <a:sym typeface="+mn-ea"/>
              </a:rPr>
              <a:t>的思想，</a:t>
            </a:r>
            <a:r>
              <a:rPr lang="en-US" altLang="zh-CN" spc="100" dirty="0">
                <a:latin typeface="微软雅黑" panose="020B0503020204020204" charset="-122"/>
                <a:ea typeface="微软雅黑" panose="020B0503020204020204" charset="-122"/>
                <a:cs typeface="+mn-ea"/>
                <a:sym typeface="+mn-ea"/>
              </a:rPr>
              <a:t>T1</a:t>
            </a:r>
            <a:r>
              <a:rPr lang="zh-CN" altLang="en-US" spc="100" dirty="0">
                <a:latin typeface="微软雅黑" panose="020B0503020204020204" charset="-122"/>
                <a:ea typeface="微软雅黑" panose="020B0503020204020204" charset="-122"/>
                <a:cs typeface="+mn-ea"/>
                <a:sym typeface="+mn-ea"/>
              </a:rPr>
              <a:t>中拥有</a:t>
            </a:r>
            <a:r>
              <a:rPr lang="en-US" altLang="zh-CN" spc="100" dirty="0">
                <a:latin typeface="微软雅黑" panose="020B0503020204020204" charset="-122"/>
                <a:ea typeface="微软雅黑" panose="020B0503020204020204" charset="-122"/>
                <a:cs typeface="+mn-ea"/>
                <a:sym typeface="+mn-ea"/>
              </a:rPr>
              <a:t>DTI</a:t>
            </a:r>
            <a:r>
              <a:rPr lang="zh-CN" altLang="en-US" spc="100" dirty="0">
                <a:latin typeface="微软雅黑" panose="020B0503020204020204" charset="-122"/>
                <a:ea typeface="微软雅黑" panose="020B0503020204020204" charset="-122"/>
                <a:cs typeface="+mn-ea"/>
                <a:sym typeface="+mn-ea"/>
              </a:rPr>
              <a:t>图像丰富的结构信息，引入</a:t>
            </a:r>
            <a:r>
              <a:rPr lang="en-US" altLang="zh-CN" spc="100" dirty="0">
                <a:latin typeface="微软雅黑" panose="020B0503020204020204" charset="-122"/>
                <a:ea typeface="微软雅黑" panose="020B0503020204020204" charset="-122"/>
                <a:cs typeface="+mn-ea"/>
                <a:sym typeface="+mn-ea"/>
              </a:rPr>
              <a:t>T1</a:t>
            </a:r>
            <a:r>
              <a:rPr lang="zh-CN" altLang="en-US" spc="100" dirty="0">
                <a:latin typeface="微软雅黑" panose="020B0503020204020204" charset="-122"/>
                <a:ea typeface="微软雅黑" panose="020B0503020204020204" charset="-122"/>
                <a:cs typeface="+mn-ea"/>
                <a:sym typeface="+mn-ea"/>
              </a:rPr>
              <a:t>信息来提升水印</a:t>
            </a:r>
            <a:r>
              <a:rPr lang="en-US" altLang="zh-CN" spc="100" dirty="0">
                <a:latin typeface="微软雅黑" panose="020B0503020204020204" charset="-122"/>
                <a:ea typeface="微软雅黑" panose="020B0503020204020204" charset="-122"/>
                <a:cs typeface="+mn-ea"/>
                <a:sym typeface="+mn-ea"/>
              </a:rPr>
              <a:t>DTI</a:t>
            </a:r>
            <a:r>
              <a:rPr lang="zh-CN" altLang="en-US" spc="100" dirty="0">
                <a:latin typeface="微软雅黑" panose="020B0503020204020204" charset="-122"/>
                <a:ea typeface="微软雅黑" panose="020B0503020204020204" charset="-122"/>
                <a:cs typeface="+mn-ea"/>
                <a:sym typeface="+mn-ea"/>
              </a:rPr>
              <a:t>图像的质量；</a:t>
            </a:r>
            <a:endParaRPr lang="zh-CN" altLang="en-US"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pc="100" dirty="0">
                <a:latin typeface="微软雅黑" panose="020B0503020204020204" charset="-122"/>
                <a:ea typeface="微软雅黑" panose="020B0503020204020204" charset="-122"/>
                <a:cs typeface="+mn-ea"/>
                <a:sym typeface="+mn-ea"/>
              </a:rPr>
              <a:t>根据香农定理嵌入冗余的水印，从而提升水印的鲁棒性；</a:t>
            </a:r>
            <a:endParaRPr lang="zh-CN" altLang="en-US" sz="1600" spc="100" dirty="0">
              <a:latin typeface="微软雅黑" panose="020B0503020204020204" charset="-122"/>
              <a:ea typeface="微软雅黑" panose="020B0503020204020204" charset="-122"/>
              <a:cs typeface="+mn-ea"/>
              <a:sym typeface="+mn-ea"/>
            </a:endParaRPr>
          </a:p>
        </p:txBody>
      </p:sp>
      <p:sp>
        <p:nvSpPr>
          <p:cNvPr id="5" name="iŝḷíḍè"/>
          <p:cNvSpPr/>
          <p:nvPr/>
        </p:nvSpPr>
        <p:spPr bwMode="auto">
          <a:xfrm>
            <a:off x="961766" y="109353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水印嵌入框架</a:t>
            </a:r>
            <a:endParaRPr lang="zh-CN" altLang="en-US" sz="2400" b="1" dirty="0">
              <a:solidFill>
                <a:schemeClr val="bg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4" name="文本框 3"/>
          <p:cNvSpPr txBox="1"/>
          <p:nvPr/>
        </p:nvSpPr>
        <p:spPr>
          <a:xfrm>
            <a:off x="7118985" y="5307330"/>
            <a:ext cx="2111375" cy="337185"/>
          </a:xfrm>
          <a:prstGeom prst="rect">
            <a:avLst/>
          </a:prstGeom>
          <a:noFill/>
        </p:spPr>
        <p:txBody>
          <a:bodyPr wrap="none" rtlCol="0" anchor="t">
            <a:spAutoFit/>
          </a:bodyPr>
          <a:lstStyle/>
          <a:p>
            <a:r>
              <a:rPr lang="zh-CN" sz="1600">
                <a:latin typeface="+mn-ea"/>
                <a:cs typeface="+mn-ea"/>
              </a:rPr>
              <a:t>图</a:t>
            </a:r>
            <a:r>
              <a:rPr sz="1600">
                <a:latin typeface="+mn-ea"/>
                <a:cs typeface="+mn-ea"/>
              </a:rPr>
              <a:t>3</a:t>
            </a:r>
            <a:r>
              <a:rPr lang="en-US" sz="1600">
                <a:latin typeface="+mn-ea"/>
                <a:cs typeface="+mn-ea"/>
              </a:rPr>
              <a:t>-13 </a:t>
            </a:r>
            <a:r>
              <a:rPr lang="zh-CN" sz="1600">
                <a:latin typeface="+mn-ea"/>
                <a:cs typeface="+mn-ea"/>
              </a:rPr>
              <a:t>水印嵌入网络</a:t>
            </a:r>
            <a:endParaRPr lang="zh-CN" sz="1600">
              <a:latin typeface="+mn-ea"/>
              <a:cs typeface="+mn-ea"/>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水印嵌入网络</a:t>
            </a:r>
            <a:endParaRPr lang="zh-CN" altLang="en-US" sz="2400" b="1" dirty="0">
              <a:solidFill>
                <a:schemeClr val="bg1"/>
              </a:solidFill>
            </a:endParaRPr>
          </a:p>
        </p:txBody>
      </p:sp>
      <p:sp>
        <p:nvSpPr>
          <p:cNvPr id="7" name="文本框 6"/>
          <p:cNvSpPr txBox="1"/>
          <p:nvPr/>
        </p:nvSpPr>
        <p:spPr>
          <a:xfrm>
            <a:off x="710565" y="1993900"/>
            <a:ext cx="3613150" cy="2876550"/>
          </a:xfrm>
          <a:prstGeom prst="rect">
            <a:avLst/>
          </a:prstGeom>
          <a:noFill/>
        </p:spPr>
        <p:txBody>
          <a:bodyPr wrap="square" rtlCol="0" anchor="t">
            <a:spAutoFit/>
          </a:bodyPr>
          <a:lstStyle/>
          <a:p>
            <a:pPr marL="285750" algn="just">
              <a:lnSpc>
                <a:spcPct val="150000"/>
              </a:lnSpc>
              <a:spcBef>
                <a:spcPts val="600"/>
              </a:spcBef>
              <a:buClrTx/>
              <a:buSzTx/>
              <a:buFont typeface="Wingdings" panose="05000000000000000000" charset="0"/>
              <a:buNone/>
            </a:pPr>
            <a:r>
              <a:rPr lang="en-US" altLang="zh-CN" b="1" spc="100" dirty="0">
                <a:latin typeface="+mn-ea"/>
                <a:cs typeface="+mn-ea"/>
                <a:sym typeface="+mn-ea"/>
              </a:rPr>
              <a:t>transformer</a:t>
            </a:r>
            <a:r>
              <a:rPr lang="zh-CN" altLang="en-US" b="1" spc="100" dirty="0">
                <a:latin typeface="+mn-ea"/>
                <a:cs typeface="+mn-ea"/>
                <a:sym typeface="+mn-ea"/>
              </a:rPr>
              <a:t>方法</a:t>
            </a:r>
            <a:endParaRPr lang="zh-CN" altLang="en-US" sz="1600" b="1" spc="100" dirty="0">
              <a:latin typeface="+mn-ea"/>
              <a:cs typeface="+mn-ea"/>
              <a:sym typeface="+mn-ea"/>
            </a:endParaRPr>
          </a:p>
          <a:p>
            <a:pPr marL="285750" algn="just">
              <a:lnSpc>
                <a:spcPct val="150000"/>
              </a:lnSpc>
              <a:spcBef>
                <a:spcPts val="600"/>
              </a:spcBef>
              <a:buClrTx/>
              <a:buSzTx/>
              <a:buFont typeface="Wingdings" panose="05000000000000000000" charset="0"/>
              <a:buNone/>
            </a:pPr>
            <a:r>
              <a:rPr lang="zh-CN" altLang="en-US" sz="1600" spc="100" dirty="0">
                <a:latin typeface="+mn-ea"/>
                <a:cs typeface="+mn-ea"/>
                <a:sym typeface="+mn-ea"/>
              </a:rPr>
              <a:t>计算当前张量特征与</a:t>
            </a:r>
            <a:r>
              <a:rPr lang="en-US" altLang="zh-CN" sz="1600" spc="100" dirty="0">
                <a:latin typeface="+mn-ea"/>
                <a:cs typeface="+mn-ea"/>
                <a:sym typeface="+mn-ea"/>
              </a:rPr>
              <a:t>T1</a:t>
            </a:r>
            <a:r>
              <a:rPr lang="zh-CN" altLang="en-US" sz="1600" spc="100" dirty="0">
                <a:latin typeface="+mn-ea"/>
                <a:cs typeface="+mn-ea"/>
                <a:sym typeface="+mn-ea"/>
              </a:rPr>
              <a:t>信息的相关性，对于张量特征的每一个像素，从</a:t>
            </a:r>
            <a:r>
              <a:rPr lang="en-US" altLang="zh-CN" sz="1600" spc="100" dirty="0">
                <a:latin typeface="+mn-ea"/>
                <a:cs typeface="+mn-ea"/>
                <a:sym typeface="+mn-ea"/>
              </a:rPr>
              <a:t>T1</a:t>
            </a:r>
            <a:r>
              <a:rPr lang="zh-CN" altLang="en-US" sz="1600" spc="100" dirty="0">
                <a:latin typeface="+mn-ea"/>
                <a:cs typeface="+mn-ea"/>
                <a:sym typeface="+mn-ea"/>
              </a:rPr>
              <a:t>信息取与其最相关的像素作为该像素的结构特征。</a:t>
            </a:r>
            <a:endParaRPr lang="zh-CN" altLang="en-US" sz="1600" spc="100" dirty="0">
              <a:latin typeface="+mn-ea"/>
              <a:cs typeface="+mn-ea"/>
              <a:sym typeface="+mn-ea"/>
            </a:endParaRPr>
          </a:p>
          <a:p>
            <a:pPr marL="285750" algn="just">
              <a:lnSpc>
                <a:spcPct val="150000"/>
              </a:lnSpc>
              <a:spcBef>
                <a:spcPts val="600"/>
              </a:spcBef>
              <a:buClrTx/>
              <a:buSzTx/>
              <a:buFont typeface="Wingdings" panose="05000000000000000000" charset="0"/>
              <a:buNone/>
            </a:pPr>
            <a:r>
              <a:rPr lang="zh-CN" altLang="en-US" sz="1600" spc="100" dirty="0">
                <a:latin typeface="+mn-ea"/>
                <a:cs typeface="+mn-ea"/>
                <a:sym typeface="+mn-ea"/>
              </a:rPr>
              <a:t>最后将结构特征与相关分数相乘作为最相关结构特征。</a:t>
            </a:r>
            <a:endParaRPr lang="zh-CN" altLang="en-US" sz="1600" spc="100" dirty="0">
              <a:latin typeface="+mn-ea"/>
              <a:cs typeface="+mn-ea"/>
              <a:sym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sym typeface="+mn-ea"/>
              </a:rPr>
              <a:t>研究内容</a:t>
            </a:r>
            <a:r>
              <a:rPr lang="en-US" altLang="zh-CN" b="1" dirty="0">
                <a:solidFill>
                  <a:srgbClr val="414455"/>
                </a:solidFill>
                <a:latin typeface="微软雅黑" panose="020B0503020204020204" charset="-122"/>
                <a:sym typeface="+mn-ea"/>
              </a:rPr>
              <a:t>2——基于张量的DTI鲁棒盲水印算法</a:t>
            </a:r>
            <a:endParaRPr lang="en-US" altLang="zh-CN" b="1" dirty="0">
              <a:solidFill>
                <a:srgbClr val="414455"/>
              </a:solidFill>
              <a:latin typeface="微软雅黑" panose="020B0503020204020204" charset="-122"/>
              <a:sym typeface="+mn-ea"/>
            </a:endParaRPr>
          </a:p>
        </p:txBody>
      </p:sp>
      <p:pic>
        <p:nvPicPr>
          <p:cNvPr id="29" name="图片 29"/>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bwMode="auto">
          <a:xfrm>
            <a:off x="4787265" y="1993900"/>
            <a:ext cx="6736715" cy="318325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水印嵌入网络</a:t>
            </a:r>
            <a:endParaRPr lang="zh-CN" altLang="en-US" sz="2400" b="1" dirty="0">
              <a:solidFill>
                <a:schemeClr val="bg1"/>
              </a:solidFill>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sym typeface="+mn-ea"/>
              </a:rPr>
              <a:t>研究内容</a:t>
            </a:r>
            <a:r>
              <a:rPr lang="en-US" altLang="zh-CN" b="1" dirty="0">
                <a:solidFill>
                  <a:srgbClr val="414455"/>
                </a:solidFill>
                <a:latin typeface="微软雅黑" panose="020B0503020204020204" charset="-122"/>
                <a:sym typeface="+mn-ea"/>
              </a:rPr>
              <a:t>2——</a:t>
            </a:r>
            <a:r>
              <a:rPr b="1" dirty="0">
                <a:solidFill>
                  <a:srgbClr val="414455"/>
                </a:solidFill>
                <a:latin typeface="微软雅黑" panose="020B0503020204020204" charset="-122"/>
                <a:sym typeface="+mn-ea"/>
              </a:rPr>
              <a:t>基于张量的DTI鲁棒盲水印算法</a:t>
            </a:r>
            <a:endParaRPr b="1" dirty="0">
              <a:solidFill>
                <a:srgbClr val="414455"/>
              </a:solidFill>
              <a:latin typeface="微软雅黑" panose="020B0503020204020204" charset="-122"/>
              <a:sym typeface="+mn-ea"/>
            </a:endParaRPr>
          </a:p>
        </p:txBody>
      </p:sp>
      <p:sp>
        <p:nvSpPr>
          <p:cNvPr id="10" name="文本框 9"/>
          <p:cNvSpPr txBox="1"/>
          <p:nvPr>
            <p:custDataLst>
              <p:tags r:id="rId1"/>
            </p:custDataLst>
          </p:nvPr>
        </p:nvSpPr>
        <p:spPr>
          <a:xfrm>
            <a:off x="7678420" y="4945380"/>
            <a:ext cx="2314575" cy="337185"/>
          </a:xfrm>
          <a:prstGeom prst="rect">
            <a:avLst/>
          </a:prstGeom>
          <a:noFill/>
        </p:spPr>
        <p:txBody>
          <a:bodyPr wrap="none" rtlCol="0" anchor="t">
            <a:spAutoFit/>
          </a:bodyPr>
          <a:lstStyle/>
          <a:p>
            <a:r>
              <a:rPr lang="zh-CN" sz="1600">
                <a:latin typeface="+mn-ea"/>
                <a:cs typeface="+mn-ea"/>
              </a:rPr>
              <a:t>图</a:t>
            </a:r>
            <a:r>
              <a:rPr sz="1600">
                <a:latin typeface="+mn-ea"/>
                <a:cs typeface="+mn-ea"/>
              </a:rPr>
              <a:t>3</a:t>
            </a:r>
            <a:r>
              <a:rPr lang="en-US" sz="1600">
                <a:latin typeface="+mn-ea"/>
                <a:cs typeface="+mn-ea"/>
              </a:rPr>
              <a:t>-14 </a:t>
            </a:r>
            <a:r>
              <a:rPr lang="zh-CN" altLang="en-US" sz="1600">
                <a:latin typeface="+mn-ea"/>
                <a:cs typeface="+mn-ea"/>
              </a:rPr>
              <a:t>最显著特征</a:t>
            </a:r>
            <a:r>
              <a:rPr lang="zh-CN" sz="1600">
                <a:latin typeface="+mn-ea"/>
                <a:cs typeface="+mn-ea"/>
              </a:rPr>
              <a:t>计算</a:t>
            </a:r>
            <a:endParaRPr lang="zh-CN" sz="1600">
              <a:latin typeface="+mn-ea"/>
              <a:cs typeface="+mn-ea"/>
            </a:endParaRPr>
          </a:p>
        </p:txBody>
      </p:sp>
      <p:sp>
        <p:nvSpPr>
          <p:cNvPr id="3" name="文本框 2"/>
          <p:cNvSpPr txBox="1"/>
          <p:nvPr>
            <p:custDataLst>
              <p:tags r:id="rId2"/>
            </p:custDataLst>
          </p:nvPr>
        </p:nvSpPr>
        <p:spPr>
          <a:xfrm>
            <a:off x="710565" y="1993900"/>
            <a:ext cx="3613150" cy="2876550"/>
          </a:xfrm>
          <a:prstGeom prst="rect">
            <a:avLst/>
          </a:prstGeom>
          <a:noFill/>
        </p:spPr>
        <p:txBody>
          <a:bodyPr wrap="square" rtlCol="0" anchor="t">
            <a:spAutoFit/>
          </a:bodyPr>
          <a:lstStyle/>
          <a:p>
            <a:pPr marL="285750" algn="just">
              <a:lnSpc>
                <a:spcPct val="150000"/>
              </a:lnSpc>
              <a:spcBef>
                <a:spcPts val="600"/>
              </a:spcBef>
              <a:buClrTx/>
              <a:buSzTx/>
              <a:buFont typeface="Wingdings" panose="05000000000000000000" charset="0"/>
              <a:buNone/>
            </a:pPr>
            <a:r>
              <a:rPr lang="en-US" altLang="zh-CN" b="1" spc="100" dirty="0">
                <a:latin typeface="+mn-ea"/>
                <a:cs typeface="+mn-ea"/>
                <a:sym typeface="+mn-ea"/>
              </a:rPr>
              <a:t>transformer</a:t>
            </a:r>
            <a:r>
              <a:rPr lang="zh-CN" altLang="en-US" b="1" spc="100" dirty="0">
                <a:latin typeface="+mn-ea"/>
                <a:cs typeface="+mn-ea"/>
                <a:sym typeface="+mn-ea"/>
              </a:rPr>
              <a:t>方法</a:t>
            </a:r>
            <a:endParaRPr lang="zh-CN" altLang="en-US" sz="1600" b="1" spc="100" dirty="0">
              <a:latin typeface="+mn-ea"/>
              <a:cs typeface="+mn-ea"/>
              <a:sym typeface="+mn-ea"/>
            </a:endParaRPr>
          </a:p>
          <a:p>
            <a:pPr marL="285750" algn="just">
              <a:lnSpc>
                <a:spcPct val="150000"/>
              </a:lnSpc>
              <a:spcBef>
                <a:spcPts val="600"/>
              </a:spcBef>
              <a:buClrTx/>
              <a:buSzTx/>
              <a:buFont typeface="Wingdings" panose="05000000000000000000" charset="0"/>
              <a:buNone/>
            </a:pPr>
            <a:r>
              <a:rPr lang="zh-CN" altLang="en-US" sz="1600" spc="100" dirty="0">
                <a:latin typeface="+mn-ea"/>
                <a:cs typeface="+mn-ea"/>
                <a:sym typeface="+mn-ea"/>
              </a:rPr>
              <a:t>计算当前张量特征与</a:t>
            </a:r>
            <a:r>
              <a:rPr lang="en-US" altLang="zh-CN" sz="1600" spc="100" dirty="0">
                <a:latin typeface="+mn-ea"/>
                <a:cs typeface="+mn-ea"/>
                <a:sym typeface="+mn-ea"/>
              </a:rPr>
              <a:t>T1</a:t>
            </a:r>
            <a:r>
              <a:rPr lang="zh-CN" altLang="en-US" sz="1600" spc="100" dirty="0">
                <a:latin typeface="+mn-ea"/>
                <a:cs typeface="+mn-ea"/>
                <a:sym typeface="+mn-ea"/>
              </a:rPr>
              <a:t>信息的相关性，对于张量特征的每一个像素，从</a:t>
            </a:r>
            <a:r>
              <a:rPr lang="en-US" altLang="zh-CN" sz="1600" spc="100" dirty="0">
                <a:latin typeface="+mn-ea"/>
                <a:cs typeface="+mn-ea"/>
                <a:sym typeface="+mn-ea"/>
              </a:rPr>
              <a:t>T1</a:t>
            </a:r>
            <a:r>
              <a:rPr lang="zh-CN" altLang="en-US" sz="1600" spc="100" dirty="0">
                <a:latin typeface="+mn-ea"/>
                <a:cs typeface="+mn-ea"/>
                <a:sym typeface="+mn-ea"/>
              </a:rPr>
              <a:t>信息取与其最相关的像素作为该像素的显著特征。</a:t>
            </a:r>
            <a:endParaRPr lang="zh-CN" altLang="en-US" sz="1600" spc="100" dirty="0">
              <a:latin typeface="+mn-ea"/>
              <a:cs typeface="+mn-ea"/>
              <a:sym typeface="+mn-ea"/>
            </a:endParaRPr>
          </a:p>
          <a:p>
            <a:pPr marL="285750" algn="just">
              <a:lnSpc>
                <a:spcPct val="150000"/>
              </a:lnSpc>
              <a:spcBef>
                <a:spcPts val="600"/>
              </a:spcBef>
              <a:buClrTx/>
              <a:buSzTx/>
              <a:buFont typeface="Wingdings" panose="05000000000000000000" charset="0"/>
              <a:buNone/>
            </a:pPr>
            <a:r>
              <a:rPr lang="zh-CN" altLang="en-US" sz="1600" spc="100" dirty="0">
                <a:latin typeface="+mn-ea"/>
                <a:cs typeface="+mn-ea"/>
                <a:sym typeface="+mn-ea"/>
              </a:rPr>
              <a:t>最后将结构特征与相关分数相乘作为最显著特征。</a:t>
            </a:r>
            <a:endParaRPr lang="zh-CN" altLang="en-US" sz="1600" spc="100" dirty="0">
              <a:latin typeface="+mn-ea"/>
              <a:cs typeface="+mn-ea"/>
              <a:sym typeface="+mn-ea"/>
            </a:endParaRPr>
          </a:p>
        </p:txBody>
      </p:sp>
      <p:sp>
        <p:nvSpPr>
          <p:cNvPr id="12" name="矩形 11"/>
          <p:cNvSpPr/>
          <p:nvPr>
            <p:custDataLst>
              <p:tags r:id="rId3"/>
            </p:custDataLst>
          </p:nvPr>
        </p:nvSpPr>
        <p:spPr>
          <a:xfrm>
            <a:off x="5625465" y="2011680"/>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1</a:t>
            </a:r>
            <a:endParaRPr lang="en-US" altLang="zh-CN" sz="1200"/>
          </a:p>
        </p:txBody>
      </p:sp>
      <p:sp>
        <p:nvSpPr>
          <p:cNvPr id="13" name="矩形 12"/>
          <p:cNvSpPr/>
          <p:nvPr/>
        </p:nvSpPr>
        <p:spPr>
          <a:xfrm>
            <a:off x="5625465" y="2651760"/>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-0.5</a:t>
            </a:r>
            <a:endParaRPr lang="en-US" altLang="zh-CN" sz="1200"/>
          </a:p>
        </p:txBody>
      </p:sp>
      <p:sp>
        <p:nvSpPr>
          <p:cNvPr id="14" name="矩形 13"/>
          <p:cNvSpPr/>
          <p:nvPr>
            <p:custDataLst>
              <p:tags r:id="rId4"/>
            </p:custDataLst>
          </p:nvPr>
        </p:nvSpPr>
        <p:spPr>
          <a:xfrm>
            <a:off x="5625465" y="3330575"/>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0.1</a:t>
            </a:r>
            <a:endParaRPr lang="en-US" altLang="zh-CN" sz="1200"/>
          </a:p>
        </p:txBody>
      </p:sp>
      <p:sp>
        <p:nvSpPr>
          <p:cNvPr id="15" name="矩形 14"/>
          <p:cNvSpPr/>
          <p:nvPr>
            <p:custDataLst>
              <p:tags r:id="rId5"/>
            </p:custDataLst>
          </p:nvPr>
        </p:nvSpPr>
        <p:spPr>
          <a:xfrm>
            <a:off x="5625465" y="3990340"/>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0.3</a:t>
            </a:r>
            <a:endParaRPr lang="en-US" altLang="zh-CN" sz="1200"/>
          </a:p>
        </p:txBody>
      </p:sp>
      <p:sp>
        <p:nvSpPr>
          <p:cNvPr id="16" name="矩形 15"/>
          <p:cNvSpPr/>
          <p:nvPr>
            <p:custDataLst>
              <p:tags r:id="rId6"/>
            </p:custDataLst>
          </p:nvPr>
        </p:nvSpPr>
        <p:spPr>
          <a:xfrm>
            <a:off x="8064500" y="2006600"/>
            <a:ext cx="624840" cy="51054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200" dirty="0"/>
              <a:t>0.3</a:t>
            </a:r>
            <a:endParaRPr lang="en-US" altLang="zh-CN" sz="1200" dirty="0"/>
          </a:p>
        </p:txBody>
      </p:sp>
      <p:sp>
        <p:nvSpPr>
          <p:cNvPr id="17" name="矩形 16"/>
          <p:cNvSpPr/>
          <p:nvPr>
            <p:custDataLst>
              <p:tags r:id="rId7"/>
            </p:custDataLst>
          </p:nvPr>
        </p:nvSpPr>
        <p:spPr>
          <a:xfrm>
            <a:off x="8060055" y="2646045"/>
            <a:ext cx="624840" cy="51054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200" dirty="0"/>
              <a:t>0.2</a:t>
            </a:r>
            <a:endParaRPr lang="en-US" altLang="zh-CN" sz="1200" dirty="0"/>
          </a:p>
        </p:txBody>
      </p:sp>
      <p:sp>
        <p:nvSpPr>
          <p:cNvPr id="18" name="矩形 17"/>
          <p:cNvSpPr/>
          <p:nvPr>
            <p:custDataLst>
              <p:tags r:id="rId8"/>
            </p:custDataLst>
          </p:nvPr>
        </p:nvSpPr>
        <p:spPr>
          <a:xfrm>
            <a:off x="8067040" y="3328035"/>
            <a:ext cx="624840" cy="51054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200" dirty="0"/>
              <a:t>0.7</a:t>
            </a:r>
            <a:endParaRPr lang="en-US" altLang="zh-CN" sz="1200" dirty="0"/>
          </a:p>
        </p:txBody>
      </p:sp>
      <p:sp>
        <p:nvSpPr>
          <p:cNvPr id="19" name="矩形 18"/>
          <p:cNvSpPr/>
          <p:nvPr>
            <p:custDataLst>
              <p:tags r:id="rId9"/>
            </p:custDataLst>
          </p:nvPr>
        </p:nvSpPr>
        <p:spPr>
          <a:xfrm>
            <a:off x="8060055" y="3977005"/>
            <a:ext cx="624840" cy="51054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200" dirty="0"/>
              <a:t>0.6</a:t>
            </a:r>
            <a:endParaRPr lang="en-US" altLang="zh-CN" sz="1200" dirty="0"/>
          </a:p>
        </p:txBody>
      </p:sp>
      <p:sp>
        <p:nvSpPr>
          <p:cNvPr id="6" name="文本框 5"/>
          <p:cNvSpPr txBox="1"/>
          <p:nvPr/>
        </p:nvSpPr>
        <p:spPr>
          <a:xfrm>
            <a:off x="5530850" y="1584325"/>
            <a:ext cx="814070" cy="275590"/>
          </a:xfrm>
          <a:prstGeom prst="rect">
            <a:avLst/>
          </a:prstGeom>
          <a:noFill/>
        </p:spPr>
        <p:txBody>
          <a:bodyPr wrap="square" rtlCol="0">
            <a:spAutoFit/>
          </a:bodyPr>
          <a:lstStyle/>
          <a:p>
            <a:r>
              <a:rPr lang="zh-CN" altLang="en-US" sz="1200"/>
              <a:t>张量特征</a:t>
            </a:r>
            <a:endParaRPr lang="zh-CN" altLang="en-US" sz="1200"/>
          </a:p>
        </p:txBody>
      </p:sp>
      <p:sp>
        <p:nvSpPr>
          <p:cNvPr id="7" name="文本框 6"/>
          <p:cNvSpPr txBox="1"/>
          <p:nvPr>
            <p:custDataLst>
              <p:tags r:id="rId10"/>
            </p:custDataLst>
          </p:nvPr>
        </p:nvSpPr>
        <p:spPr>
          <a:xfrm>
            <a:off x="8013065" y="1597660"/>
            <a:ext cx="719455" cy="275590"/>
          </a:xfrm>
          <a:prstGeom prst="rect">
            <a:avLst/>
          </a:prstGeom>
          <a:noFill/>
        </p:spPr>
        <p:txBody>
          <a:bodyPr wrap="square" rtlCol="0">
            <a:spAutoFit/>
          </a:bodyPr>
          <a:lstStyle/>
          <a:p>
            <a:r>
              <a:rPr lang="en-US" altLang="zh-CN" sz="1200"/>
              <a:t>T1</a:t>
            </a:r>
            <a:r>
              <a:rPr lang="zh-CN" altLang="en-US" sz="1200"/>
              <a:t>信息</a:t>
            </a:r>
            <a:endParaRPr lang="zh-CN" altLang="en-US" sz="1200"/>
          </a:p>
        </p:txBody>
      </p:sp>
      <p:grpSp>
        <p:nvGrpSpPr>
          <p:cNvPr id="4" name="组合 3"/>
          <p:cNvGrpSpPr/>
          <p:nvPr/>
        </p:nvGrpSpPr>
        <p:grpSpPr>
          <a:xfrm>
            <a:off x="6249670" y="1985010"/>
            <a:ext cx="1816100" cy="2246630"/>
            <a:chOff x="9842" y="3126"/>
            <a:chExt cx="2860" cy="3538"/>
          </a:xfrm>
        </p:grpSpPr>
        <p:cxnSp>
          <p:nvCxnSpPr>
            <p:cNvPr id="23" name="直接箭头连接符 22"/>
            <p:cNvCxnSpPr>
              <a:stCxn id="12" idx="3"/>
              <a:endCxn id="16" idx="1"/>
            </p:cNvCxnSpPr>
            <p:nvPr>
              <p:custDataLst>
                <p:tags r:id="rId11"/>
              </p:custDataLst>
            </p:nvPr>
          </p:nvCxnSpPr>
          <p:spPr>
            <a:xfrm flipV="1">
              <a:off x="9842" y="3561"/>
              <a:ext cx="2857" cy="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直接箭头连接符 24"/>
            <p:cNvCxnSpPr>
              <a:stCxn id="12" idx="3"/>
              <a:endCxn id="17" idx="1"/>
            </p:cNvCxnSpPr>
            <p:nvPr>
              <p:custDataLst>
                <p:tags r:id="rId12"/>
              </p:custDataLst>
            </p:nvPr>
          </p:nvCxnSpPr>
          <p:spPr>
            <a:xfrm>
              <a:off x="9842" y="3570"/>
              <a:ext cx="2850" cy="99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直接箭头连接符 26"/>
            <p:cNvCxnSpPr>
              <a:stCxn id="12" idx="3"/>
              <a:endCxn id="18" idx="1"/>
            </p:cNvCxnSpPr>
            <p:nvPr>
              <p:custDataLst>
                <p:tags r:id="rId13"/>
              </p:custDataLst>
            </p:nvPr>
          </p:nvCxnSpPr>
          <p:spPr>
            <a:xfrm>
              <a:off x="9842" y="3570"/>
              <a:ext cx="2861" cy="20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直接箭头连接符 28"/>
            <p:cNvCxnSpPr>
              <a:stCxn id="12" idx="3"/>
              <a:endCxn id="19" idx="1"/>
            </p:cNvCxnSpPr>
            <p:nvPr>
              <p:custDataLst>
                <p:tags r:id="rId14"/>
              </p:custDataLst>
            </p:nvPr>
          </p:nvCxnSpPr>
          <p:spPr>
            <a:xfrm>
              <a:off x="9842" y="3570"/>
              <a:ext cx="2850" cy="30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 name="文本框 7"/>
            <p:cNvSpPr txBox="1"/>
            <p:nvPr/>
          </p:nvSpPr>
          <p:spPr>
            <a:xfrm>
              <a:off x="11641" y="3126"/>
              <a:ext cx="680" cy="434"/>
            </a:xfrm>
            <a:prstGeom prst="rect">
              <a:avLst/>
            </a:prstGeom>
            <a:noFill/>
          </p:spPr>
          <p:txBody>
            <a:bodyPr wrap="square" rtlCol="0" anchor="t">
              <a:spAutoFit/>
            </a:bodyPr>
            <a:lstStyle/>
            <a:p>
              <a:r>
                <a:rPr lang="en-US" altLang="zh-CN" sz="1200" dirty="0">
                  <a:sym typeface="+mn-ea"/>
                </a:rPr>
                <a:t>0.3</a:t>
              </a:r>
              <a:endParaRPr lang="en-US" altLang="zh-CN" sz="1200" dirty="0">
                <a:sym typeface="+mn-ea"/>
              </a:endParaRPr>
            </a:p>
          </p:txBody>
        </p:sp>
        <p:sp>
          <p:nvSpPr>
            <p:cNvPr id="11" name="文本框 10"/>
            <p:cNvSpPr txBox="1"/>
            <p:nvPr>
              <p:custDataLst>
                <p:tags r:id="rId15"/>
              </p:custDataLst>
            </p:nvPr>
          </p:nvSpPr>
          <p:spPr>
            <a:xfrm>
              <a:off x="11641" y="3852"/>
              <a:ext cx="680" cy="434"/>
            </a:xfrm>
            <a:prstGeom prst="rect">
              <a:avLst/>
            </a:prstGeom>
            <a:noFill/>
          </p:spPr>
          <p:txBody>
            <a:bodyPr wrap="square" rtlCol="0" anchor="t">
              <a:spAutoFit/>
            </a:bodyPr>
            <a:lstStyle/>
            <a:p>
              <a:r>
                <a:rPr lang="en-US" altLang="zh-CN" sz="1200" dirty="0">
                  <a:sym typeface="+mn-ea"/>
                </a:rPr>
                <a:t>0.2</a:t>
              </a:r>
              <a:endParaRPr lang="en-US" altLang="zh-CN" sz="1200" dirty="0">
                <a:sym typeface="+mn-ea"/>
              </a:endParaRPr>
            </a:p>
          </p:txBody>
        </p:sp>
        <p:sp>
          <p:nvSpPr>
            <p:cNvPr id="20" name="文本框 19"/>
            <p:cNvSpPr txBox="1"/>
            <p:nvPr>
              <p:custDataLst>
                <p:tags r:id="rId16"/>
              </p:custDataLst>
            </p:nvPr>
          </p:nvSpPr>
          <p:spPr>
            <a:xfrm>
              <a:off x="11641" y="4537"/>
              <a:ext cx="680" cy="434"/>
            </a:xfrm>
            <a:prstGeom prst="rect">
              <a:avLst/>
            </a:prstGeom>
            <a:noFill/>
          </p:spPr>
          <p:txBody>
            <a:bodyPr wrap="square" rtlCol="0" anchor="t">
              <a:spAutoFit/>
            </a:bodyPr>
            <a:lstStyle/>
            <a:p>
              <a:r>
                <a:rPr lang="en-US" altLang="zh-CN" sz="1200" dirty="0">
                  <a:sym typeface="+mn-ea"/>
                </a:rPr>
                <a:t>0.7</a:t>
              </a:r>
              <a:endParaRPr lang="en-US" altLang="zh-CN" sz="1200" dirty="0">
                <a:sym typeface="+mn-ea"/>
              </a:endParaRPr>
            </a:p>
          </p:txBody>
        </p:sp>
        <p:sp>
          <p:nvSpPr>
            <p:cNvPr id="21" name="文本框 20"/>
            <p:cNvSpPr txBox="1"/>
            <p:nvPr>
              <p:custDataLst>
                <p:tags r:id="rId17"/>
              </p:custDataLst>
            </p:nvPr>
          </p:nvSpPr>
          <p:spPr>
            <a:xfrm>
              <a:off x="11641" y="5245"/>
              <a:ext cx="680" cy="434"/>
            </a:xfrm>
            <a:prstGeom prst="rect">
              <a:avLst/>
            </a:prstGeom>
            <a:noFill/>
          </p:spPr>
          <p:txBody>
            <a:bodyPr wrap="square" rtlCol="0" anchor="t">
              <a:spAutoFit/>
            </a:bodyPr>
            <a:lstStyle/>
            <a:p>
              <a:r>
                <a:rPr lang="en-US" altLang="zh-CN" sz="1200" dirty="0">
                  <a:sym typeface="+mn-ea"/>
                </a:rPr>
                <a:t>0.6</a:t>
              </a:r>
              <a:endParaRPr lang="en-US" altLang="zh-CN" sz="1200" dirty="0">
                <a:sym typeface="+mn-ea"/>
              </a:endParaRPr>
            </a:p>
          </p:txBody>
        </p:sp>
      </p:grpSp>
      <p:sp>
        <p:nvSpPr>
          <p:cNvPr id="22" name="矩形 21"/>
          <p:cNvSpPr/>
          <p:nvPr/>
        </p:nvSpPr>
        <p:spPr>
          <a:xfrm>
            <a:off x="9381490" y="2011680"/>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0.7</a:t>
            </a:r>
            <a:endParaRPr lang="en-US" altLang="zh-CN" sz="1200"/>
          </a:p>
        </p:txBody>
      </p:sp>
      <p:sp>
        <p:nvSpPr>
          <p:cNvPr id="24" name="矩形 23"/>
          <p:cNvSpPr/>
          <p:nvPr/>
        </p:nvSpPr>
        <p:spPr>
          <a:xfrm>
            <a:off x="9381490" y="2651760"/>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0.2</a:t>
            </a:r>
            <a:endParaRPr lang="en-US" altLang="zh-CN" sz="1200"/>
          </a:p>
        </p:txBody>
      </p:sp>
      <p:sp>
        <p:nvSpPr>
          <p:cNvPr id="26" name="矩形 25"/>
          <p:cNvSpPr/>
          <p:nvPr/>
        </p:nvSpPr>
        <p:spPr>
          <a:xfrm>
            <a:off x="9381490" y="3330575"/>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0.7</a:t>
            </a:r>
            <a:endParaRPr lang="en-US" altLang="zh-CN" sz="1200"/>
          </a:p>
        </p:txBody>
      </p:sp>
      <p:sp>
        <p:nvSpPr>
          <p:cNvPr id="28" name="矩形 27"/>
          <p:cNvSpPr/>
          <p:nvPr/>
        </p:nvSpPr>
        <p:spPr>
          <a:xfrm>
            <a:off x="9381490" y="3990340"/>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0.7</a:t>
            </a:r>
            <a:endParaRPr lang="en-US" altLang="zh-CN" sz="1200"/>
          </a:p>
        </p:txBody>
      </p:sp>
      <p:sp>
        <p:nvSpPr>
          <p:cNvPr id="30" name="文本框 29"/>
          <p:cNvSpPr txBox="1"/>
          <p:nvPr>
            <p:custDataLst>
              <p:tags r:id="rId18"/>
            </p:custDataLst>
          </p:nvPr>
        </p:nvSpPr>
        <p:spPr>
          <a:xfrm>
            <a:off x="9286875" y="1584325"/>
            <a:ext cx="814070" cy="275590"/>
          </a:xfrm>
          <a:prstGeom prst="rect">
            <a:avLst/>
          </a:prstGeom>
          <a:noFill/>
        </p:spPr>
        <p:txBody>
          <a:bodyPr wrap="square" rtlCol="0">
            <a:spAutoFit/>
          </a:bodyPr>
          <a:lstStyle/>
          <a:p>
            <a:r>
              <a:rPr lang="zh-CN" altLang="en-US" sz="1200"/>
              <a:t>显著特征</a:t>
            </a:r>
            <a:endParaRPr lang="zh-CN" altLang="en-US" sz="1200"/>
          </a:p>
        </p:txBody>
      </p:sp>
      <p:sp>
        <p:nvSpPr>
          <p:cNvPr id="31" name="矩形 30"/>
          <p:cNvSpPr/>
          <p:nvPr/>
        </p:nvSpPr>
        <p:spPr>
          <a:xfrm>
            <a:off x="10666730" y="2011680"/>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0.49</a:t>
            </a:r>
            <a:endParaRPr lang="en-US" altLang="zh-CN" sz="1200"/>
          </a:p>
        </p:txBody>
      </p:sp>
      <p:sp>
        <p:nvSpPr>
          <p:cNvPr id="32" name="矩形 31"/>
          <p:cNvSpPr/>
          <p:nvPr/>
        </p:nvSpPr>
        <p:spPr>
          <a:xfrm>
            <a:off x="10666730" y="2651760"/>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-0.02</a:t>
            </a:r>
            <a:endParaRPr lang="en-US" altLang="zh-CN" sz="1200"/>
          </a:p>
        </p:txBody>
      </p:sp>
      <p:sp>
        <p:nvSpPr>
          <p:cNvPr id="33" name="矩形 32"/>
          <p:cNvSpPr/>
          <p:nvPr/>
        </p:nvSpPr>
        <p:spPr>
          <a:xfrm>
            <a:off x="10666730" y="3330575"/>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0.049</a:t>
            </a:r>
            <a:endParaRPr lang="en-US" altLang="zh-CN" sz="1200"/>
          </a:p>
        </p:txBody>
      </p:sp>
      <p:sp>
        <p:nvSpPr>
          <p:cNvPr id="34" name="矩形 33"/>
          <p:cNvSpPr/>
          <p:nvPr/>
        </p:nvSpPr>
        <p:spPr>
          <a:xfrm>
            <a:off x="10666730" y="3990340"/>
            <a:ext cx="624840" cy="5105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0.126</a:t>
            </a:r>
            <a:endParaRPr lang="en-US" altLang="zh-CN" sz="1200"/>
          </a:p>
        </p:txBody>
      </p:sp>
      <p:sp>
        <p:nvSpPr>
          <p:cNvPr id="35" name="文本框 34"/>
          <p:cNvSpPr txBox="1"/>
          <p:nvPr>
            <p:custDataLst>
              <p:tags r:id="rId19"/>
            </p:custDataLst>
          </p:nvPr>
        </p:nvSpPr>
        <p:spPr>
          <a:xfrm>
            <a:off x="10505440" y="1598295"/>
            <a:ext cx="947420" cy="275590"/>
          </a:xfrm>
          <a:prstGeom prst="rect">
            <a:avLst/>
          </a:prstGeom>
          <a:noFill/>
        </p:spPr>
        <p:txBody>
          <a:bodyPr wrap="square" rtlCol="0">
            <a:spAutoFit/>
          </a:bodyPr>
          <a:lstStyle/>
          <a:p>
            <a:r>
              <a:rPr lang="zh-CN" altLang="en-US" sz="1200"/>
              <a:t>最显著特征</a:t>
            </a:r>
            <a:endParaRPr lang="zh-CN" altLang="en-US" sz="1200"/>
          </a:p>
        </p:txBody>
      </p:sp>
      <p:grpSp>
        <p:nvGrpSpPr>
          <p:cNvPr id="51" name="组合 50"/>
          <p:cNvGrpSpPr/>
          <p:nvPr/>
        </p:nvGrpSpPr>
        <p:grpSpPr>
          <a:xfrm>
            <a:off x="6250305" y="2112010"/>
            <a:ext cx="1816100" cy="2119630"/>
            <a:chOff x="9843" y="3326"/>
            <a:chExt cx="2860" cy="3338"/>
          </a:xfrm>
        </p:grpSpPr>
        <p:cxnSp>
          <p:nvCxnSpPr>
            <p:cNvPr id="37" name="直接箭头连接符 36"/>
            <p:cNvCxnSpPr>
              <a:stCxn id="13" idx="3"/>
              <a:endCxn id="16" idx="1"/>
            </p:cNvCxnSpPr>
            <p:nvPr>
              <p:custDataLst>
                <p:tags r:id="rId20"/>
              </p:custDataLst>
            </p:nvPr>
          </p:nvCxnSpPr>
          <p:spPr>
            <a:xfrm flipV="1">
              <a:off x="9843" y="3562"/>
              <a:ext cx="2857" cy="10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直接箭头连接符 42"/>
            <p:cNvCxnSpPr>
              <a:endCxn id="17" idx="1"/>
            </p:cNvCxnSpPr>
            <p:nvPr>
              <p:custDataLst>
                <p:tags r:id="rId21"/>
              </p:custDataLst>
            </p:nvPr>
          </p:nvCxnSpPr>
          <p:spPr>
            <a:xfrm flipV="1">
              <a:off x="9843" y="4569"/>
              <a:ext cx="2850" cy="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5" name="直接箭头连接符 44"/>
            <p:cNvCxnSpPr>
              <a:stCxn id="13" idx="3"/>
              <a:endCxn id="18" idx="1"/>
            </p:cNvCxnSpPr>
            <p:nvPr>
              <p:custDataLst>
                <p:tags r:id="rId22"/>
              </p:custDataLst>
            </p:nvPr>
          </p:nvCxnSpPr>
          <p:spPr>
            <a:xfrm>
              <a:off x="9843" y="4578"/>
              <a:ext cx="2861" cy="10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直接箭头连接符 45"/>
            <p:cNvCxnSpPr>
              <a:stCxn id="13" idx="3"/>
              <a:endCxn id="19" idx="1"/>
            </p:cNvCxnSpPr>
            <p:nvPr>
              <p:custDataLst>
                <p:tags r:id="rId23"/>
              </p:custDataLst>
            </p:nvPr>
          </p:nvCxnSpPr>
          <p:spPr>
            <a:xfrm>
              <a:off x="9843" y="4578"/>
              <a:ext cx="2850" cy="208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7" name="文本框 46"/>
            <p:cNvSpPr txBox="1"/>
            <p:nvPr>
              <p:custDataLst>
                <p:tags r:id="rId24"/>
              </p:custDataLst>
            </p:nvPr>
          </p:nvSpPr>
          <p:spPr>
            <a:xfrm>
              <a:off x="11641" y="3326"/>
              <a:ext cx="880" cy="434"/>
            </a:xfrm>
            <a:prstGeom prst="rect">
              <a:avLst/>
            </a:prstGeom>
            <a:noFill/>
          </p:spPr>
          <p:txBody>
            <a:bodyPr wrap="square" rtlCol="0" anchor="t">
              <a:spAutoFit/>
            </a:bodyPr>
            <a:lstStyle/>
            <a:p>
              <a:r>
                <a:rPr lang="en-US" altLang="zh-CN" sz="1200" dirty="0">
                  <a:sym typeface="+mn-ea"/>
                </a:rPr>
                <a:t>-0.15</a:t>
              </a:r>
              <a:endParaRPr lang="en-US" altLang="zh-CN" sz="1200" dirty="0">
                <a:sym typeface="+mn-ea"/>
              </a:endParaRPr>
            </a:p>
          </p:txBody>
        </p:sp>
        <p:sp>
          <p:nvSpPr>
            <p:cNvPr id="48" name="文本框 47"/>
            <p:cNvSpPr txBox="1"/>
            <p:nvPr>
              <p:custDataLst>
                <p:tags r:id="rId25"/>
              </p:custDataLst>
            </p:nvPr>
          </p:nvSpPr>
          <p:spPr>
            <a:xfrm>
              <a:off x="11641" y="4135"/>
              <a:ext cx="812" cy="434"/>
            </a:xfrm>
            <a:prstGeom prst="rect">
              <a:avLst/>
            </a:prstGeom>
            <a:noFill/>
          </p:spPr>
          <p:txBody>
            <a:bodyPr wrap="square" rtlCol="0" anchor="t">
              <a:spAutoFit/>
            </a:bodyPr>
            <a:lstStyle/>
            <a:p>
              <a:r>
                <a:rPr lang="en-US" altLang="zh-CN" sz="1200" dirty="0">
                  <a:sym typeface="+mn-ea"/>
                </a:rPr>
                <a:t>-0.1</a:t>
              </a:r>
              <a:endParaRPr lang="en-US" altLang="zh-CN" sz="1200" dirty="0">
                <a:sym typeface="+mn-ea"/>
              </a:endParaRPr>
            </a:p>
          </p:txBody>
        </p:sp>
        <p:sp>
          <p:nvSpPr>
            <p:cNvPr id="49" name="文本框 48"/>
            <p:cNvSpPr txBox="1"/>
            <p:nvPr>
              <p:custDataLst>
                <p:tags r:id="rId26"/>
              </p:custDataLst>
            </p:nvPr>
          </p:nvSpPr>
          <p:spPr>
            <a:xfrm>
              <a:off x="11641" y="4811"/>
              <a:ext cx="978" cy="434"/>
            </a:xfrm>
            <a:prstGeom prst="rect">
              <a:avLst/>
            </a:prstGeom>
            <a:noFill/>
          </p:spPr>
          <p:txBody>
            <a:bodyPr wrap="square" rtlCol="0" anchor="t">
              <a:spAutoFit/>
            </a:bodyPr>
            <a:lstStyle/>
            <a:p>
              <a:r>
                <a:rPr lang="en-US" altLang="zh-CN" sz="1200" dirty="0">
                  <a:sym typeface="+mn-ea"/>
                </a:rPr>
                <a:t>-0.35</a:t>
              </a:r>
              <a:endParaRPr lang="en-US" altLang="zh-CN" sz="1200" dirty="0">
                <a:sym typeface="+mn-ea"/>
              </a:endParaRPr>
            </a:p>
          </p:txBody>
        </p:sp>
        <p:sp>
          <p:nvSpPr>
            <p:cNvPr id="50" name="文本框 49"/>
            <p:cNvSpPr txBox="1"/>
            <p:nvPr>
              <p:custDataLst>
                <p:tags r:id="rId27"/>
              </p:custDataLst>
            </p:nvPr>
          </p:nvSpPr>
          <p:spPr>
            <a:xfrm>
              <a:off x="11709" y="5643"/>
              <a:ext cx="812" cy="434"/>
            </a:xfrm>
            <a:prstGeom prst="rect">
              <a:avLst/>
            </a:prstGeom>
            <a:noFill/>
          </p:spPr>
          <p:txBody>
            <a:bodyPr wrap="square" rtlCol="0" anchor="t">
              <a:spAutoFit/>
            </a:bodyPr>
            <a:lstStyle/>
            <a:p>
              <a:r>
                <a:rPr lang="en-US" altLang="zh-CN" sz="1200" dirty="0">
                  <a:sym typeface="+mn-ea"/>
                </a:rPr>
                <a:t>-0.3</a:t>
              </a:r>
              <a:endParaRPr lang="en-US" altLang="zh-CN" sz="1200" dirty="0">
                <a:sym typeface="+mn-ea"/>
              </a:endParaRPr>
            </a:p>
          </p:txBody>
        </p:sp>
      </p:grpSp>
      <p:grpSp>
        <p:nvGrpSpPr>
          <p:cNvPr id="60" name="组合 59"/>
          <p:cNvGrpSpPr/>
          <p:nvPr/>
        </p:nvGrpSpPr>
        <p:grpSpPr>
          <a:xfrm>
            <a:off x="6250305" y="2239010"/>
            <a:ext cx="1816735" cy="1993265"/>
            <a:chOff x="9843" y="3526"/>
            <a:chExt cx="2861" cy="3139"/>
          </a:xfrm>
        </p:grpSpPr>
        <p:cxnSp>
          <p:nvCxnSpPr>
            <p:cNvPr id="52" name="直接箭头连接符 51"/>
            <p:cNvCxnSpPr>
              <a:stCxn id="14" idx="3"/>
              <a:endCxn id="19" idx="1"/>
            </p:cNvCxnSpPr>
            <p:nvPr>
              <p:custDataLst>
                <p:tags r:id="rId28"/>
              </p:custDataLst>
            </p:nvPr>
          </p:nvCxnSpPr>
          <p:spPr>
            <a:xfrm>
              <a:off x="9843" y="5647"/>
              <a:ext cx="2850" cy="10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3" name="直接箭头连接符 52"/>
            <p:cNvCxnSpPr>
              <a:endCxn id="18" idx="1"/>
            </p:cNvCxnSpPr>
            <p:nvPr>
              <p:custDataLst>
                <p:tags r:id="rId29"/>
              </p:custDataLst>
            </p:nvPr>
          </p:nvCxnSpPr>
          <p:spPr>
            <a:xfrm>
              <a:off x="9847" y="5637"/>
              <a:ext cx="2857" cy="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4" name="直接箭头连接符 53"/>
            <p:cNvCxnSpPr>
              <a:stCxn id="14" idx="3"/>
              <a:endCxn id="17" idx="1"/>
            </p:cNvCxnSpPr>
            <p:nvPr>
              <p:custDataLst>
                <p:tags r:id="rId30"/>
              </p:custDataLst>
            </p:nvPr>
          </p:nvCxnSpPr>
          <p:spPr>
            <a:xfrm flipV="1">
              <a:off x="9843" y="4569"/>
              <a:ext cx="2850" cy="10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5" name="直接箭头连接符 54"/>
            <p:cNvCxnSpPr>
              <a:stCxn id="14" idx="3"/>
              <a:endCxn id="16" idx="1"/>
            </p:cNvCxnSpPr>
            <p:nvPr>
              <p:custDataLst>
                <p:tags r:id="rId31"/>
              </p:custDataLst>
            </p:nvPr>
          </p:nvCxnSpPr>
          <p:spPr>
            <a:xfrm flipV="1">
              <a:off x="9843" y="3562"/>
              <a:ext cx="2857" cy="20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6" name="文本框 55"/>
            <p:cNvSpPr txBox="1"/>
            <p:nvPr>
              <p:custDataLst>
                <p:tags r:id="rId32"/>
              </p:custDataLst>
            </p:nvPr>
          </p:nvSpPr>
          <p:spPr>
            <a:xfrm>
              <a:off x="11641" y="3526"/>
              <a:ext cx="880" cy="434"/>
            </a:xfrm>
            <a:prstGeom prst="rect">
              <a:avLst/>
            </a:prstGeom>
            <a:noFill/>
          </p:spPr>
          <p:txBody>
            <a:bodyPr wrap="square" rtlCol="0" anchor="t">
              <a:spAutoFit/>
            </a:bodyPr>
            <a:lstStyle/>
            <a:p>
              <a:r>
                <a:rPr lang="en-US" altLang="zh-CN" sz="1200" dirty="0">
                  <a:sym typeface="+mn-ea"/>
                </a:rPr>
                <a:t>0.03</a:t>
              </a:r>
              <a:endParaRPr lang="en-US" altLang="zh-CN" sz="1200" dirty="0">
                <a:sym typeface="+mn-ea"/>
              </a:endParaRPr>
            </a:p>
          </p:txBody>
        </p:sp>
        <p:sp>
          <p:nvSpPr>
            <p:cNvPr id="57" name="文本框 56"/>
            <p:cNvSpPr txBox="1"/>
            <p:nvPr>
              <p:custDataLst>
                <p:tags r:id="rId33"/>
              </p:custDataLst>
            </p:nvPr>
          </p:nvSpPr>
          <p:spPr>
            <a:xfrm>
              <a:off x="11641" y="4377"/>
              <a:ext cx="880" cy="434"/>
            </a:xfrm>
            <a:prstGeom prst="rect">
              <a:avLst/>
            </a:prstGeom>
            <a:noFill/>
          </p:spPr>
          <p:txBody>
            <a:bodyPr wrap="square" rtlCol="0" anchor="t">
              <a:spAutoFit/>
            </a:bodyPr>
            <a:lstStyle/>
            <a:p>
              <a:r>
                <a:rPr lang="en-US" altLang="zh-CN" sz="1200" dirty="0">
                  <a:sym typeface="+mn-ea"/>
                </a:rPr>
                <a:t>0.02</a:t>
              </a:r>
              <a:endParaRPr lang="en-US" altLang="zh-CN" sz="1200" dirty="0">
                <a:sym typeface="+mn-ea"/>
              </a:endParaRPr>
            </a:p>
          </p:txBody>
        </p:sp>
        <p:sp>
          <p:nvSpPr>
            <p:cNvPr id="58" name="文本框 57"/>
            <p:cNvSpPr txBox="1"/>
            <p:nvPr>
              <p:custDataLst>
                <p:tags r:id="rId34"/>
              </p:custDataLst>
            </p:nvPr>
          </p:nvSpPr>
          <p:spPr>
            <a:xfrm>
              <a:off x="11641" y="5203"/>
              <a:ext cx="880" cy="434"/>
            </a:xfrm>
            <a:prstGeom prst="rect">
              <a:avLst/>
            </a:prstGeom>
            <a:noFill/>
          </p:spPr>
          <p:txBody>
            <a:bodyPr wrap="square" rtlCol="0" anchor="t">
              <a:spAutoFit/>
            </a:bodyPr>
            <a:lstStyle/>
            <a:p>
              <a:r>
                <a:rPr lang="en-US" altLang="zh-CN" sz="1200" dirty="0">
                  <a:sym typeface="+mn-ea"/>
                </a:rPr>
                <a:t>0.07</a:t>
              </a:r>
              <a:endParaRPr lang="en-US" altLang="zh-CN" sz="1200" dirty="0">
                <a:sym typeface="+mn-ea"/>
              </a:endParaRPr>
            </a:p>
          </p:txBody>
        </p:sp>
        <p:sp>
          <p:nvSpPr>
            <p:cNvPr id="59" name="文本框 58"/>
            <p:cNvSpPr txBox="1"/>
            <p:nvPr>
              <p:custDataLst>
                <p:tags r:id="rId35"/>
              </p:custDataLst>
            </p:nvPr>
          </p:nvSpPr>
          <p:spPr>
            <a:xfrm>
              <a:off x="11641" y="5850"/>
              <a:ext cx="880" cy="434"/>
            </a:xfrm>
            <a:prstGeom prst="rect">
              <a:avLst/>
            </a:prstGeom>
            <a:noFill/>
          </p:spPr>
          <p:txBody>
            <a:bodyPr wrap="square" rtlCol="0" anchor="t">
              <a:spAutoFit/>
            </a:bodyPr>
            <a:lstStyle/>
            <a:p>
              <a:r>
                <a:rPr lang="en-US" altLang="zh-CN" sz="1200" dirty="0">
                  <a:sym typeface="+mn-ea"/>
                </a:rPr>
                <a:t>0.06</a:t>
              </a:r>
              <a:endParaRPr lang="en-US" altLang="zh-CN" sz="1200" dirty="0">
                <a:sym typeface="+mn-ea"/>
              </a:endParaRPr>
            </a:p>
          </p:txBody>
        </p:sp>
      </p:grpSp>
      <p:grpSp>
        <p:nvGrpSpPr>
          <p:cNvPr id="72" name="组合 71"/>
          <p:cNvGrpSpPr/>
          <p:nvPr/>
        </p:nvGrpSpPr>
        <p:grpSpPr>
          <a:xfrm>
            <a:off x="6250305" y="2261870"/>
            <a:ext cx="1816100" cy="1983740"/>
            <a:chOff x="9843" y="3562"/>
            <a:chExt cx="2860" cy="3124"/>
          </a:xfrm>
        </p:grpSpPr>
        <p:cxnSp>
          <p:nvCxnSpPr>
            <p:cNvPr id="64" name="直接箭头连接符 63"/>
            <p:cNvCxnSpPr>
              <a:stCxn id="15" idx="3"/>
              <a:endCxn id="16" idx="1"/>
            </p:cNvCxnSpPr>
            <p:nvPr>
              <p:custDataLst>
                <p:tags r:id="rId36"/>
              </p:custDataLst>
            </p:nvPr>
          </p:nvCxnSpPr>
          <p:spPr>
            <a:xfrm flipV="1">
              <a:off x="9843" y="3562"/>
              <a:ext cx="2857" cy="31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5" name="直接箭头连接符 64"/>
            <p:cNvCxnSpPr>
              <a:stCxn id="15" idx="3"/>
              <a:endCxn id="17" idx="1"/>
            </p:cNvCxnSpPr>
            <p:nvPr>
              <p:custDataLst>
                <p:tags r:id="rId37"/>
              </p:custDataLst>
            </p:nvPr>
          </p:nvCxnSpPr>
          <p:spPr>
            <a:xfrm flipV="1">
              <a:off x="9843" y="4569"/>
              <a:ext cx="2850" cy="211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6" name="直接箭头连接符 65"/>
            <p:cNvCxnSpPr>
              <a:stCxn id="15" idx="3"/>
              <a:endCxn id="18" idx="1"/>
            </p:cNvCxnSpPr>
            <p:nvPr>
              <p:custDataLst>
                <p:tags r:id="rId38"/>
              </p:custDataLst>
            </p:nvPr>
          </p:nvCxnSpPr>
          <p:spPr>
            <a:xfrm flipV="1">
              <a:off x="9843" y="5643"/>
              <a:ext cx="2861" cy="10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7" name="直接箭头连接符 66"/>
            <p:cNvCxnSpPr>
              <a:stCxn id="15" idx="3"/>
              <a:endCxn id="19" idx="1"/>
            </p:cNvCxnSpPr>
            <p:nvPr>
              <p:custDataLst>
                <p:tags r:id="rId39"/>
              </p:custDataLst>
            </p:nvPr>
          </p:nvCxnSpPr>
          <p:spPr>
            <a:xfrm flipV="1">
              <a:off x="9843" y="6665"/>
              <a:ext cx="2850" cy="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8" name="文本框 67"/>
            <p:cNvSpPr txBox="1"/>
            <p:nvPr>
              <p:custDataLst>
                <p:tags r:id="rId40"/>
              </p:custDataLst>
            </p:nvPr>
          </p:nvSpPr>
          <p:spPr>
            <a:xfrm>
              <a:off x="11541" y="3701"/>
              <a:ext cx="780" cy="434"/>
            </a:xfrm>
            <a:prstGeom prst="rect">
              <a:avLst/>
            </a:prstGeom>
            <a:noFill/>
          </p:spPr>
          <p:txBody>
            <a:bodyPr wrap="square" rtlCol="0" anchor="t">
              <a:spAutoFit/>
            </a:bodyPr>
            <a:lstStyle/>
            <a:p>
              <a:r>
                <a:rPr lang="en-US" altLang="zh-CN" sz="1200" dirty="0">
                  <a:sym typeface="+mn-ea"/>
                </a:rPr>
                <a:t>0.09</a:t>
              </a:r>
              <a:endParaRPr lang="en-US" altLang="zh-CN" sz="1200" dirty="0">
                <a:sym typeface="+mn-ea"/>
              </a:endParaRPr>
            </a:p>
          </p:txBody>
        </p:sp>
        <p:sp>
          <p:nvSpPr>
            <p:cNvPr id="69" name="文本框 68"/>
            <p:cNvSpPr txBox="1"/>
            <p:nvPr>
              <p:custDataLst>
                <p:tags r:id="rId41"/>
              </p:custDataLst>
            </p:nvPr>
          </p:nvSpPr>
          <p:spPr>
            <a:xfrm>
              <a:off x="11541" y="4578"/>
              <a:ext cx="780" cy="434"/>
            </a:xfrm>
            <a:prstGeom prst="rect">
              <a:avLst/>
            </a:prstGeom>
            <a:noFill/>
          </p:spPr>
          <p:txBody>
            <a:bodyPr wrap="square" rtlCol="0" anchor="t">
              <a:spAutoFit/>
            </a:bodyPr>
            <a:lstStyle/>
            <a:p>
              <a:r>
                <a:rPr lang="en-US" altLang="zh-CN" sz="1200" dirty="0">
                  <a:sym typeface="+mn-ea"/>
                </a:rPr>
                <a:t>0.06</a:t>
              </a:r>
              <a:endParaRPr lang="en-US" altLang="zh-CN" sz="1200" dirty="0">
                <a:sym typeface="+mn-ea"/>
              </a:endParaRPr>
            </a:p>
          </p:txBody>
        </p:sp>
        <p:sp>
          <p:nvSpPr>
            <p:cNvPr id="70" name="文本框 69"/>
            <p:cNvSpPr txBox="1"/>
            <p:nvPr>
              <p:custDataLst>
                <p:tags r:id="rId42"/>
              </p:custDataLst>
            </p:nvPr>
          </p:nvSpPr>
          <p:spPr>
            <a:xfrm>
              <a:off x="11541" y="5416"/>
              <a:ext cx="780" cy="434"/>
            </a:xfrm>
            <a:prstGeom prst="rect">
              <a:avLst/>
            </a:prstGeom>
            <a:noFill/>
          </p:spPr>
          <p:txBody>
            <a:bodyPr wrap="square" rtlCol="0" anchor="t">
              <a:spAutoFit/>
            </a:bodyPr>
            <a:lstStyle/>
            <a:p>
              <a:r>
                <a:rPr lang="en-US" altLang="zh-CN" sz="1200" dirty="0">
                  <a:sym typeface="+mn-ea"/>
                </a:rPr>
                <a:t>0.21</a:t>
              </a:r>
              <a:endParaRPr lang="en-US" altLang="zh-CN" sz="1200" dirty="0">
                <a:sym typeface="+mn-ea"/>
              </a:endParaRPr>
            </a:p>
          </p:txBody>
        </p:sp>
        <p:sp>
          <p:nvSpPr>
            <p:cNvPr id="71" name="文本框 70"/>
            <p:cNvSpPr txBox="1"/>
            <p:nvPr>
              <p:custDataLst>
                <p:tags r:id="rId43"/>
              </p:custDataLst>
            </p:nvPr>
          </p:nvSpPr>
          <p:spPr>
            <a:xfrm>
              <a:off x="11541" y="6231"/>
              <a:ext cx="780" cy="434"/>
            </a:xfrm>
            <a:prstGeom prst="rect">
              <a:avLst/>
            </a:prstGeom>
            <a:noFill/>
          </p:spPr>
          <p:txBody>
            <a:bodyPr wrap="square" rtlCol="0" anchor="t">
              <a:spAutoFit/>
            </a:bodyPr>
            <a:lstStyle/>
            <a:p>
              <a:r>
                <a:rPr lang="en-US" altLang="zh-CN" sz="1200" dirty="0">
                  <a:sym typeface="+mn-ea"/>
                </a:rPr>
                <a:t>0.18</a:t>
              </a:r>
              <a:endParaRPr lang="en-US" altLang="zh-CN" sz="1200" dirty="0">
                <a:sym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subTnLst>
                                    <p:set>
                                      <p:cBhvr override="childStyle">
                                        <p:cTn dur="65" fill="hold" display="1" masterRel="nextClick" afterEffect="1"/>
                                        <p:tgtEl>
                                          <p:spTgt spid="4"/>
                                        </p:tgtEl>
                                        <p:attrNameLst>
                                          <p:attrName>style.visibility</p:attrName>
                                        </p:attrNameLst>
                                      </p:cBhvr>
                                      <p:to>
                                        <p:strVal val="hidden"/>
                                      </p:to>
                                    </p:set>
                                  </p:subTnLst>
                                </p:cTn>
                              </p:par>
                              <p:par>
                                <p:cTn id="8" presetID="22" presetClass="entr" presetSubtype="4"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wipe(down)">
                                      <p:cBhvr>
                                        <p:cTn id="10" dur="500"/>
                                        <p:tgtEl>
                                          <p:spTgt spid="22"/>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wipe(down)">
                                      <p:cBhvr>
                                        <p:cTn id="13" dur="500"/>
                                        <p:tgtEl>
                                          <p:spTgt spid="31"/>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51"/>
                                        </p:tgtEl>
                                        <p:attrNameLst>
                                          <p:attrName>style.visibility</p:attrName>
                                        </p:attrNameLst>
                                      </p:cBhvr>
                                      <p:to>
                                        <p:strVal val="visible"/>
                                      </p:to>
                                    </p:set>
                                    <p:animEffect transition="in" filter="wipe(down)">
                                      <p:cBhvr>
                                        <p:cTn id="18" dur="500"/>
                                        <p:tgtEl>
                                          <p:spTgt spid="51"/>
                                        </p:tgtEl>
                                      </p:cBhvr>
                                    </p:animEffect>
                                  </p:childTnLst>
                                  <p:subTnLst>
                                    <p:set>
                                      <p:cBhvr override="childStyle">
                                        <p:cTn dur="65" fill="hold" display="1" masterRel="nextClick" afterEffect="1"/>
                                        <p:tgtEl>
                                          <p:spTgt spid="51"/>
                                        </p:tgtEl>
                                        <p:attrNameLst>
                                          <p:attrName>style.visibility</p:attrName>
                                        </p:attrNameLst>
                                      </p:cBhvr>
                                      <p:to>
                                        <p:strVal val="hidden"/>
                                      </p:to>
                                    </p:set>
                                  </p:subTnLst>
                                </p:cTn>
                              </p:par>
                              <p:par>
                                <p:cTn id="19" presetID="22" presetClass="entr" presetSubtype="4"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wipe(down)">
                                      <p:cBhvr>
                                        <p:cTn id="21" dur="500"/>
                                        <p:tgtEl>
                                          <p:spTgt spid="24"/>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down)">
                                      <p:cBhvr>
                                        <p:cTn id="24" dur="500"/>
                                        <p:tgtEl>
                                          <p:spTgt spid="32"/>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60"/>
                                        </p:tgtEl>
                                        <p:attrNameLst>
                                          <p:attrName>style.visibility</p:attrName>
                                        </p:attrNameLst>
                                      </p:cBhvr>
                                      <p:to>
                                        <p:strVal val="visible"/>
                                      </p:to>
                                    </p:set>
                                    <p:animEffect transition="in" filter="wipe(down)">
                                      <p:cBhvr>
                                        <p:cTn id="29" dur="500"/>
                                        <p:tgtEl>
                                          <p:spTgt spid="60"/>
                                        </p:tgtEl>
                                      </p:cBhvr>
                                    </p:animEffect>
                                  </p:childTnLst>
                                  <p:subTnLst>
                                    <p:set>
                                      <p:cBhvr override="childStyle">
                                        <p:cTn dur="65" fill="hold" display="1" masterRel="nextClick" afterEffect="1"/>
                                        <p:tgtEl>
                                          <p:spTgt spid="60"/>
                                        </p:tgtEl>
                                        <p:attrNameLst>
                                          <p:attrName>style.visibility</p:attrName>
                                        </p:attrNameLst>
                                      </p:cBhvr>
                                      <p:to>
                                        <p:strVal val="hidden"/>
                                      </p:to>
                                    </p:set>
                                  </p:subTnLst>
                                </p:cTn>
                              </p:par>
                              <p:par>
                                <p:cTn id="30" presetID="22" presetClass="entr" presetSubtype="4" fill="hold" grpId="0" nodeType="with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down)">
                                      <p:cBhvr>
                                        <p:cTn id="32" dur="500"/>
                                        <p:tgtEl>
                                          <p:spTgt spid="26"/>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wipe(down)">
                                      <p:cBhvr>
                                        <p:cTn id="35" dur="500"/>
                                        <p:tgtEl>
                                          <p:spTgt spid="33"/>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72"/>
                                        </p:tgtEl>
                                        <p:attrNameLst>
                                          <p:attrName>style.visibility</p:attrName>
                                        </p:attrNameLst>
                                      </p:cBhvr>
                                      <p:to>
                                        <p:strVal val="visible"/>
                                      </p:to>
                                    </p:set>
                                    <p:animEffect transition="in" filter="wipe(down)">
                                      <p:cBhvr>
                                        <p:cTn id="40" dur="500"/>
                                        <p:tgtEl>
                                          <p:spTgt spid="72"/>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wipe(down)">
                                      <p:cBhvr>
                                        <p:cTn id="43" dur="500"/>
                                        <p:tgtEl>
                                          <p:spTgt spid="28"/>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wipe(down)">
                                      <p:cBhvr>
                                        <p:cTn id="4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1" animBg="1"/>
      <p:bldP spid="22" grpId="0" animBg="1"/>
      <p:bldP spid="22" grpId="1" animBg="1"/>
      <p:bldP spid="24" grpId="0" animBg="1"/>
      <p:bldP spid="24" grpId="1" animBg="1"/>
      <p:bldP spid="26" grpId="0" animBg="1"/>
      <p:bldP spid="26" grpId="1" animBg="1"/>
      <p:bldP spid="28" grpId="0" animBg="1"/>
      <p:bldP spid="28" grpId="1" animBg="1"/>
      <p:bldP spid="31" grpId="0" animBg="1"/>
      <p:bldP spid="31" grpId="1" animBg="1"/>
      <p:bldP spid="32" grpId="0" animBg="1"/>
      <p:bldP spid="32" grpId="1" animBg="1"/>
      <p:bldP spid="33" grpId="0" animBg="1"/>
      <p:bldP spid="33" grpId="1" animBg="1"/>
      <p:bldP spid="34" grpId="0" animBg="1"/>
      <p:bldP spid="34" grpId="1"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水印提取网络</a:t>
            </a:r>
            <a:endParaRPr lang="zh-CN" altLang="en-US" sz="2400" b="1" dirty="0">
              <a:solidFill>
                <a:schemeClr val="bg1"/>
              </a:solidFill>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sym typeface="+mn-ea"/>
              </a:rPr>
              <a:t>研究内容</a:t>
            </a:r>
            <a:r>
              <a:rPr lang="en-US" altLang="zh-CN" b="1" dirty="0">
                <a:solidFill>
                  <a:srgbClr val="414455"/>
                </a:solidFill>
                <a:latin typeface="微软雅黑" panose="020B0503020204020204" charset="-122"/>
                <a:sym typeface="+mn-ea"/>
              </a:rPr>
              <a:t>2——</a:t>
            </a:r>
            <a:r>
              <a:rPr b="1" dirty="0">
                <a:solidFill>
                  <a:srgbClr val="414455"/>
                </a:solidFill>
                <a:latin typeface="微软雅黑" panose="020B0503020204020204" charset="-122"/>
                <a:sym typeface="+mn-ea"/>
              </a:rPr>
              <a:t>基于张量的DTI鲁棒盲水印算法</a:t>
            </a:r>
            <a:endParaRPr b="1" dirty="0">
              <a:solidFill>
                <a:srgbClr val="414455"/>
              </a:solidFill>
              <a:latin typeface="微软雅黑" panose="020B0503020204020204" charset="-122"/>
              <a:sym typeface="+mn-ea"/>
            </a:endParaRPr>
          </a:p>
        </p:txBody>
      </p:sp>
      <p:pic>
        <p:nvPicPr>
          <p:cNvPr id="7" name="图片 6"/>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tretch>
            <a:fillRect/>
          </a:stretch>
        </p:blipFill>
        <p:spPr>
          <a:xfrm>
            <a:off x="977900" y="1870075"/>
            <a:ext cx="9538970" cy="3100070"/>
          </a:xfrm>
          <a:prstGeom prst="rect">
            <a:avLst/>
          </a:prstGeom>
        </p:spPr>
      </p:pic>
      <p:sp>
        <p:nvSpPr>
          <p:cNvPr id="27" name="矩形 26"/>
          <p:cNvSpPr/>
          <p:nvPr>
            <p:custDataLst>
              <p:tags r:id="rId3"/>
            </p:custDataLst>
          </p:nvPr>
        </p:nvSpPr>
        <p:spPr>
          <a:xfrm>
            <a:off x="710565" y="4808855"/>
            <a:ext cx="10594975" cy="1938020"/>
          </a:xfrm>
          <a:prstGeom prst="rect">
            <a:avLst/>
          </a:prstGeom>
          <a:ln w="12700" cmpd="sng">
            <a:noFill/>
            <a:prstDash val="sysDot"/>
          </a:ln>
        </p:spPr>
        <p:txBody>
          <a:bodyPr wrap="square">
            <a:spAutoFit/>
          </a:bodyPr>
          <a:lstStyle/>
          <a:p>
            <a:pPr marL="285750" indent="0" algn="just" fontAlgn="auto">
              <a:lnSpc>
                <a:spcPct val="150000"/>
              </a:lnSpc>
              <a:spcBef>
                <a:spcPts val="600"/>
              </a:spcBef>
              <a:buFont typeface="Wingdings" panose="05000000000000000000" charset="0"/>
              <a:buNone/>
            </a:pPr>
            <a:r>
              <a:rPr lang="zh-CN" altLang="en-US" b="1" spc="100" dirty="0">
                <a:latin typeface="微软雅黑" panose="020B0503020204020204" charset="-122"/>
                <a:ea typeface="微软雅黑" panose="020B0503020204020204" charset="-122"/>
                <a:cs typeface="+mn-ea"/>
                <a:sym typeface="+mn-ea"/>
              </a:rPr>
              <a:t>算法要点</a:t>
            </a:r>
            <a:endParaRPr lang="zh-CN" altLang="en-US" b="1"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dirty="0">
                <a:latin typeface="Times New Roman" panose="02020603050405020304" pitchFamily="18" charset="0"/>
                <a:cs typeface="Times New Roman" panose="02020603050405020304" pitchFamily="18" charset="0"/>
                <a:sym typeface="+mn-ea"/>
              </a:rPr>
              <a:t>引入卷积到</a:t>
            </a:r>
            <a:r>
              <a:rPr lang="en-US" altLang="zh-CN" dirty="0">
                <a:latin typeface="Times New Roman" panose="02020603050405020304" pitchFamily="18" charset="0"/>
                <a:cs typeface="Times New Roman" panose="02020603050405020304" pitchFamily="18" charset="0"/>
                <a:sym typeface="+mn-ea"/>
              </a:rPr>
              <a:t>transformer</a:t>
            </a:r>
            <a:r>
              <a:rPr lang="zh-CN" altLang="en-US" dirty="0">
                <a:latin typeface="Times New Roman" panose="02020603050405020304" pitchFamily="18" charset="0"/>
                <a:cs typeface="Times New Roman" panose="02020603050405020304" pitchFamily="18" charset="0"/>
                <a:sym typeface="+mn-ea"/>
              </a:rPr>
              <a:t>，增加</a:t>
            </a:r>
            <a:r>
              <a:rPr lang="en-US" altLang="zh-CN" dirty="0">
                <a:latin typeface="Times New Roman" panose="02020603050405020304" pitchFamily="18" charset="0"/>
                <a:cs typeface="Times New Roman" panose="02020603050405020304" pitchFamily="18" charset="0"/>
                <a:sym typeface="+mn-ea"/>
              </a:rPr>
              <a:t>transformer</a:t>
            </a:r>
            <a:r>
              <a:rPr lang="zh-CN" altLang="en-US" dirty="0">
                <a:latin typeface="Times New Roman" panose="02020603050405020304" pitchFamily="18" charset="0"/>
                <a:cs typeface="Times New Roman" panose="02020603050405020304" pitchFamily="18" charset="0"/>
                <a:sym typeface="+mn-ea"/>
              </a:rPr>
              <a:t>的空间表达能力</a:t>
            </a:r>
            <a:r>
              <a:rPr lang="zh-CN" altLang="en-US" spc="100" dirty="0">
                <a:latin typeface="微软雅黑" panose="020B0503020204020204" charset="-122"/>
                <a:ea typeface="微软雅黑" panose="020B0503020204020204" charset="-122"/>
                <a:cs typeface="+mn-ea"/>
                <a:sym typeface="+mn-ea"/>
              </a:rPr>
              <a:t>；</a:t>
            </a:r>
            <a:endParaRPr lang="zh-CN" altLang="en-US"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en-US" altLang="zh-CN" dirty="0" err="1">
                <a:latin typeface="Times New Roman" panose="02020603050405020304" pitchFamily="18" charset="0"/>
                <a:cs typeface="Times New Roman" panose="02020603050405020304" pitchFamily="18" charset="0"/>
                <a:sym typeface="+mn-ea"/>
              </a:rPr>
              <a:t>ResSE</a:t>
            </a:r>
            <a:r>
              <a:rPr lang="zh-CN" altLang="en-US" dirty="0">
                <a:latin typeface="Times New Roman" panose="02020603050405020304" pitchFamily="18" charset="0"/>
                <a:cs typeface="Times New Roman" panose="02020603050405020304" pitchFamily="18" charset="0"/>
                <a:sym typeface="+mn-ea"/>
              </a:rPr>
              <a:t>提升语义表达</a:t>
            </a:r>
            <a:r>
              <a:rPr lang="zh-CN" altLang="en-US" spc="100" dirty="0">
                <a:latin typeface="微软雅黑" panose="020B0503020204020204" charset="-122"/>
                <a:ea typeface="微软雅黑" panose="020B0503020204020204" charset="-122"/>
                <a:cs typeface="+mn-ea"/>
                <a:sym typeface="+mn-ea"/>
              </a:rPr>
              <a:t>；</a:t>
            </a:r>
            <a:endParaRPr lang="zh-CN" altLang="en-US" spc="100" dirty="0">
              <a:latin typeface="微软雅黑" panose="020B0503020204020204" charset="-122"/>
              <a:ea typeface="微软雅黑" panose="020B0503020204020204" charset="-122"/>
              <a:cs typeface="+mn-ea"/>
              <a:sym typeface="+mn-ea"/>
            </a:endParaRPr>
          </a:p>
          <a:p>
            <a:pPr marL="285750" indent="284480" algn="just" fontAlgn="auto">
              <a:lnSpc>
                <a:spcPct val="150000"/>
              </a:lnSpc>
              <a:spcBef>
                <a:spcPts val="600"/>
              </a:spcBef>
              <a:buFont typeface="Wingdings" panose="05000000000000000000" charset="0"/>
              <a:buChar char="Ø"/>
            </a:pPr>
            <a:r>
              <a:rPr lang="zh-CN" altLang="en-US" sz="1600" dirty="0">
                <a:latin typeface="Times New Roman" panose="02020603050405020304" pitchFamily="18" charset="0"/>
                <a:cs typeface="Times New Roman" panose="02020603050405020304" pitchFamily="18" charset="0"/>
                <a:sym typeface="+mn-ea"/>
              </a:rPr>
              <a:t>交叉熵损失的引入</a:t>
            </a:r>
            <a:endParaRPr lang="zh-CN" altLang="en-US" sz="1600" spc="100" dirty="0">
              <a:latin typeface="微软雅黑" panose="020B0503020204020204" charset="-122"/>
              <a:ea typeface="微软雅黑" panose="020B0503020204020204" charset="-122"/>
              <a:cs typeface="+mn-ea"/>
              <a:sym typeface="+mn-ea"/>
            </a:endParaRPr>
          </a:p>
        </p:txBody>
      </p:sp>
      <p:sp>
        <p:nvSpPr>
          <p:cNvPr id="8" name="文本框 7"/>
          <p:cNvSpPr txBox="1"/>
          <p:nvPr>
            <p:custDataLst>
              <p:tags r:id="rId4"/>
            </p:custDataLst>
          </p:nvPr>
        </p:nvSpPr>
        <p:spPr>
          <a:xfrm>
            <a:off x="5055235" y="4857750"/>
            <a:ext cx="2111375" cy="337185"/>
          </a:xfrm>
          <a:prstGeom prst="rect">
            <a:avLst/>
          </a:prstGeom>
          <a:noFill/>
        </p:spPr>
        <p:txBody>
          <a:bodyPr wrap="none" rtlCol="0" anchor="t">
            <a:spAutoFit/>
          </a:bodyPr>
          <a:lstStyle/>
          <a:p>
            <a:r>
              <a:rPr lang="zh-CN" sz="1600">
                <a:latin typeface="+mn-ea"/>
                <a:cs typeface="+mn-ea"/>
              </a:rPr>
              <a:t>图</a:t>
            </a:r>
            <a:r>
              <a:rPr sz="1600">
                <a:latin typeface="+mn-ea"/>
                <a:cs typeface="+mn-ea"/>
              </a:rPr>
              <a:t>3</a:t>
            </a:r>
            <a:r>
              <a:rPr lang="en-US" sz="1600">
                <a:latin typeface="+mn-ea"/>
                <a:cs typeface="+mn-ea"/>
              </a:rPr>
              <a:t>-15 </a:t>
            </a:r>
            <a:r>
              <a:rPr lang="zh-CN" sz="1600">
                <a:latin typeface="+mn-ea"/>
                <a:cs typeface="+mn-ea"/>
              </a:rPr>
              <a:t>水印提取网络</a:t>
            </a:r>
            <a:endParaRPr lang="zh-CN" sz="1600">
              <a:latin typeface="+mn-ea"/>
              <a:cs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605298" y="290670"/>
            <a:ext cx="902811" cy="307777"/>
          </a:xfrm>
          <a:prstGeom prst="rect">
            <a:avLst/>
          </a:prstGeom>
        </p:spPr>
        <p:txBody>
          <a:bodyPr wrap="none">
            <a:spAutoFit/>
          </a:bodyPr>
          <a:lst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a:lstStyle>
          <a:p>
            <a:pPr marL="0" marR="0" lvl="0" indent="0" algn="l" defTabSz="342900" rtl="0" eaLnBrk="1" fontAlgn="auto" latinLnBrk="0" hangingPunct="1">
              <a:lnSpc>
                <a:spcPct val="100000"/>
              </a:lnSpc>
              <a:spcBef>
                <a:spcPct val="0"/>
              </a:spcBef>
              <a:spcAft>
                <a:spcPts val="0"/>
              </a:spcAft>
              <a:buClrTx/>
              <a:buSzTx/>
              <a:buFontTx/>
              <a:buNone/>
              <a:defRPr/>
            </a:pPr>
            <a:r>
              <a:rPr kumimoji="1" lang="zh-CN" altLang="en-US" sz="1400" b="1" i="0" u="none" strike="noStrike" kern="1200" cap="none" spc="0" normalizeH="0" baseline="0" noProof="0" dirty="0">
                <a:ln>
                  <a:noFill/>
                </a:ln>
                <a:solidFill>
                  <a:srgbClr val="1C50A2"/>
                </a:solidFill>
                <a:effectLst/>
                <a:uLnTx/>
                <a:uFillTx/>
                <a:latin typeface="Arial" panose="020B0604020202020204"/>
                <a:ea typeface="微软雅黑" panose="020B0503020204020204" charset="-122"/>
                <a:cs typeface="+mn-cs"/>
              </a:rPr>
              <a:t>研究背景</a:t>
            </a:r>
            <a:endParaRPr kumimoji="0" lang="zh-CN" altLang="en-US" sz="1400" b="1" i="0" u="none" strike="noStrike" kern="1200" cap="none" spc="0" normalizeH="0" baseline="0" noProof="0" dirty="0">
              <a:ln>
                <a:noFill/>
              </a:ln>
              <a:solidFill>
                <a:srgbClr val="1C50A2"/>
              </a:solidFill>
              <a:effectLst/>
              <a:uLnTx/>
              <a:uFillTx/>
              <a:latin typeface="Arial" panose="020B0604020202020204"/>
              <a:ea typeface="微软雅黑" panose="020B0503020204020204" charset="-122"/>
              <a:cs typeface="+mn-cs"/>
              <a:sym typeface="微软雅黑" panose="020B0503020204020204" charset="-122"/>
            </a:endParaRPr>
          </a:p>
        </p:txBody>
      </p:sp>
      <p:sp>
        <p:nvSpPr>
          <p:cNvPr id="3" name="矩形 2"/>
          <p:cNvSpPr/>
          <p:nvPr/>
        </p:nvSpPr>
        <p:spPr>
          <a:xfrm>
            <a:off x="6814471" y="304186"/>
            <a:ext cx="902811" cy="307777"/>
          </a:xfrm>
          <a:prstGeom prst="rect">
            <a:avLst/>
          </a:prstGeom>
        </p:spPr>
        <p:txBody>
          <a:bodyPr wrap="none">
            <a:spAutoFit/>
          </a:bodyPr>
          <a:lst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a:lstStyle>
          <a:p>
            <a:pPr marL="0" marR="0" lvl="0" indent="0" algn="l" defTabSz="342900" rtl="0" eaLnBrk="1" fontAlgn="auto" latinLnBrk="0" hangingPunct="1">
              <a:lnSpc>
                <a:spcPct val="100000"/>
              </a:lnSpc>
              <a:spcBef>
                <a:spcPts val="0"/>
              </a:spcBef>
              <a:spcAft>
                <a:spcPts val="0"/>
              </a:spcAft>
              <a:buClrTx/>
              <a:buSzTx/>
              <a:buFontTx/>
              <a:buNone/>
              <a:defRPr/>
            </a:pPr>
            <a:r>
              <a:rPr kumimoji="0" lang="zh-CN" altLang="en-US" sz="1400" i="0" u="none" strike="noStrike" kern="1200" cap="none" spc="0" normalizeH="0" baseline="0" noProof="0" dirty="0">
                <a:ln>
                  <a:noFill/>
                </a:ln>
                <a:solidFill>
                  <a:srgbClr val="1C50A2"/>
                </a:solidFill>
                <a:effectLst/>
                <a:uLnTx/>
                <a:uFillTx/>
                <a:latin typeface="Arial" panose="020B0604020202020204"/>
                <a:ea typeface="微软雅黑" panose="020B0503020204020204" charset="-122"/>
                <a:cs typeface="+mn-cs"/>
              </a:rPr>
              <a:t>研究现状</a:t>
            </a:r>
            <a:endParaRPr kumimoji="0" lang="zh-CN" altLang="en-US" sz="1400" i="0" u="none" strike="noStrike" kern="1200" cap="none" spc="0" normalizeH="0" baseline="0" noProof="0" dirty="0">
              <a:ln>
                <a:noFill/>
              </a:ln>
              <a:solidFill>
                <a:srgbClr val="1C50A2"/>
              </a:solidFill>
              <a:effectLst/>
              <a:uLnTx/>
              <a:uFillTx/>
              <a:latin typeface="Arial" panose="020B0604020202020204"/>
              <a:ea typeface="微软雅黑" panose="020B0503020204020204" charset="-122"/>
              <a:cs typeface="+mn-cs"/>
            </a:endParaRPr>
          </a:p>
        </p:txBody>
      </p:sp>
      <p:sp>
        <p:nvSpPr>
          <p:cNvPr id="4" name="矩形 3"/>
          <p:cNvSpPr/>
          <p:nvPr/>
        </p:nvSpPr>
        <p:spPr>
          <a:xfrm>
            <a:off x="8154817" y="307822"/>
            <a:ext cx="1002197" cy="307777"/>
          </a:xfrm>
          <a:prstGeom prst="rect">
            <a:avLst/>
          </a:prstGeom>
        </p:spPr>
        <p:txBody>
          <a:bodyPr wrap="none">
            <a:spAutoFit/>
          </a:bodyPr>
          <a:lst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a:lstStyle>
          <a:p>
            <a:pPr marL="0" marR="0" lvl="0" indent="0" algn="l" defTabSz="342900" rtl="0" eaLnBrk="1" fontAlgn="auto" latinLnBrk="0" hangingPunct="1">
              <a:lnSpc>
                <a:spcPct val="100000"/>
              </a:lnSpc>
              <a:spcBef>
                <a:spcPts val="0"/>
              </a:spcBef>
              <a:spcAft>
                <a:spcPts val="0"/>
              </a:spcAft>
              <a:buClrTx/>
              <a:buSzTx/>
              <a:buFontTx/>
              <a:buNone/>
              <a:defRPr/>
            </a:pPr>
            <a:r>
              <a:rPr kumimoji="1" lang="zh-CN" altLang="en-US" sz="1400" b="0" i="0" u="none" strike="noStrike" kern="1200" cap="none" spc="0" normalizeH="0" baseline="0" noProof="0" dirty="0">
                <a:ln>
                  <a:noFill/>
                </a:ln>
                <a:solidFill>
                  <a:srgbClr val="1C50A2"/>
                </a:solidFill>
                <a:effectLst/>
                <a:uLnTx/>
                <a:uFillTx/>
                <a:latin typeface="Arial" panose="020B0604020202020204"/>
                <a:ea typeface="微软雅黑" panose="020B0503020204020204" charset="-122"/>
                <a:cs typeface="+mn-cs"/>
              </a:rPr>
              <a:t>研究内容</a:t>
            </a:r>
            <a:r>
              <a:rPr kumimoji="1" lang="en-US" altLang="zh-CN" sz="1400" b="0" i="0" u="none" strike="noStrike" kern="1200" cap="none" spc="0" normalizeH="0" baseline="0" noProof="0" dirty="0">
                <a:ln>
                  <a:noFill/>
                </a:ln>
                <a:solidFill>
                  <a:srgbClr val="1C50A2"/>
                </a:solidFill>
                <a:effectLst/>
                <a:uLnTx/>
                <a:uFillTx/>
                <a:latin typeface="Arial" panose="020B0604020202020204"/>
                <a:ea typeface="微软雅黑" panose="020B0503020204020204" charset="-122"/>
                <a:cs typeface="+mn-cs"/>
              </a:rPr>
              <a:t>1</a:t>
            </a:r>
            <a:endParaRPr kumimoji="0" lang="zh-CN" altLang="en-US" sz="1400" b="0" i="0" u="none" strike="noStrike" kern="1200" cap="none" spc="0" normalizeH="0" baseline="0" noProof="0" dirty="0">
              <a:ln>
                <a:noFill/>
              </a:ln>
              <a:solidFill>
                <a:srgbClr val="1C50A2"/>
              </a:solidFill>
              <a:effectLst/>
              <a:uLnTx/>
              <a:uFillTx/>
              <a:latin typeface="Arial" panose="020B0604020202020204"/>
              <a:ea typeface="微软雅黑" panose="020B0503020204020204" charset="-122"/>
              <a:cs typeface="+mn-cs"/>
            </a:endParaRPr>
          </a:p>
        </p:txBody>
      </p:sp>
      <p:sp>
        <p:nvSpPr>
          <p:cNvPr id="5" name="矩形 4"/>
          <p:cNvSpPr/>
          <p:nvPr/>
        </p:nvSpPr>
        <p:spPr>
          <a:xfrm>
            <a:off x="9433360" y="308312"/>
            <a:ext cx="1002197" cy="307777"/>
          </a:xfrm>
          <a:prstGeom prst="rect">
            <a:avLst/>
          </a:prstGeom>
        </p:spPr>
        <p:txBody>
          <a:bodyPr wrap="none">
            <a:spAutoFit/>
          </a:bodyPr>
          <a:lst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a:lstStyle>
          <a:p>
            <a:pPr marL="0" marR="0" lvl="0" indent="0" algn="l" defTabSz="342900" rtl="0" eaLnBrk="1" fontAlgn="auto" latinLnBrk="0" hangingPunct="1">
              <a:lnSpc>
                <a:spcPct val="100000"/>
              </a:lnSpc>
              <a:spcBef>
                <a:spcPts val="0"/>
              </a:spcBef>
              <a:spcAft>
                <a:spcPts val="0"/>
              </a:spcAft>
              <a:buClrTx/>
              <a:buSzTx/>
              <a:buFontTx/>
              <a:buNone/>
              <a:defRPr/>
            </a:pPr>
            <a:r>
              <a:rPr kumimoji="1" lang="zh-CN" altLang="en-US" sz="1400" b="0" i="0" u="none" strike="noStrike" kern="1200" cap="none" spc="0" normalizeH="0" baseline="0" noProof="0" dirty="0">
                <a:ln>
                  <a:noFill/>
                </a:ln>
                <a:solidFill>
                  <a:srgbClr val="1C50A2"/>
                </a:solidFill>
                <a:effectLst/>
                <a:uLnTx/>
                <a:uFillTx/>
                <a:latin typeface="Arial" panose="020B0604020202020204"/>
                <a:ea typeface="微软雅黑" panose="020B0503020204020204" charset="-122"/>
                <a:cs typeface="+mn-cs"/>
              </a:rPr>
              <a:t>研究内容</a:t>
            </a:r>
            <a:r>
              <a:rPr kumimoji="1" lang="en-US" altLang="zh-CN" sz="1400" b="0" i="0" u="none" strike="noStrike" kern="1200" cap="none" spc="0" normalizeH="0" baseline="0" noProof="0" dirty="0">
                <a:ln>
                  <a:noFill/>
                </a:ln>
                <a:solidFill>
                  <a:srgbClr val="1C50A2"/>
                </a:solidFill>
                <a:effectLst/>
                <a:uLnTx/>
                <a:uFillTx/>
                <a:latin typeface="Arial" panose="020B0604020202020204"/>
                <a:ea typeface="微软雅黑" panose="020B0503020204020204" charset="-122"/>
                <a:cs typeface="+mn-cs"/>
              </a:rPr>
              <a:t>2</a:t>
            </a:r>
            <a:endParaRPr kumimoji="0" lang="zh-CN" altLang="en-US" sz="1400" b="0" i="0" u="none" strike="noStrike" kern="1200" cap="none" spc="0" normalizeH="0" baseline="0" noProof="0" dirty="0">
              <a:ln>
                <a:noFill/>
              </a:ln>
              <a:solidFill>
                <a:srgbClr val="1C50A2"/>
              </a:solidFill>
              <a:effectLst/>
              <a:uLnTx/>
              <a:uFillTx/>
              <a:latin typeface="Arial" panose="020B0604020202020204"/>
              <a:ea typeface="微软雅黑" panose="020B0503020204020204" charset="-122"/>
              <a:cs typeface="+mn-cs"/>
            </a:endParaRPr>
          </a:p>
        </p:txBody>
      </p:sp>
      <p:cxnSp>
        <p:nvCxnSpPr>
          <p:cNvPr id="7" name="直接连接符 6"/>
          <p:cNvCxnSpPr/>
          <p:nvPr/>
        </p:nvCxnSpPr>
        <p:spPr>
          <a:xfrm>
            <a:off x="6656423" y="338724"/>
            <a:ext cx="0" cy="211667"/>
          </a:xfrm>
          <a:prstGeom prst="line">
            <a:avLst/>
          </a:prstGeom>
          <a:ln w="12700">
            <a:solidFill>
              <a:srgbClr val="1C50A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7943356" y="338724"/>
            <a:ext cx="0" cy="211667"/>
          </a:xfrm>
          <a:prstGeom prst="line">
            <a:avLst/>
          </a:prstGeom>
          <a:ln w="12700">
            <a:solidFill>
              <a:srgbClr val="1C50A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9230289" y="338724"/>
            <a:ext cx="0" cy="211667"/>
          </a:xfrm>
          <a:prstGeom prst="line">
            <a:avLst/>
          </a:prstGeom>
          <a:ln w="12700">
            <a:solidFill>
              <a:srgbClr val="1C50A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0517222" y="338724"/>
            <a:ext cx="0" cy="211667"/>
          </a:xfrm>
          <a:prstGeom prst="line">
            <a:avLst/>
          </a:prstGeom>
          <a:ln w="12700">
            <a:solidFill>
              <a:srgbClr val="1C50A2"/>
            </a:solidFill>
          </a:ln>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a:xfrm>
            <a:off x="407438" y="171919"/>
            <a:ext cx="670385" cy="604428"/>
            <a:chOff x="5424755" y="1340768"/>
            <a:chExt cx="670560" cy="604586"/>
          </a:xfrm>
        </p:grpSpPr>
        <p:grpSp>
          <p:nvGrpSpPr>
            <p:cNvPr id="14" name="组合 13"/>
            <p:cNvGrpSpPr/>
            <p:nvPr/>
          </p:nvGrpSpPr>
          <p:grpSpPr>
            <a:xfrm>
              <a:off x="5424755" y="1340768"/>
              <a:ext cx="670560" cy="604586"/>
              <a:chOff x="3720691" y="2824413"/>
              <a:chExt cx="1341120" cy="1209172"/>
            </a:xfrm>
          </p:grpSpPr>
          <p:sp>
            <p:nvSpPr>
              <p:cNvPr id="16"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7"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15"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12" name="文本框 9"/>
          <p:cNvSpPr txBox="1"/>
          <p:nvPr/>
        </p:nvSpPr>
        <p:spPr>
          <a:xfrm>
            <a:off x="1124442" y="290670"/>
            <a:ext cx="1871720" cy="346228"/>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r>
              <a:rPr lang="zh-CN" altLang="en-US" b="1" dirty="0">
                <a:solidFill>
                  <a:srgbClr val="414455"/>
                </a:solidFill>
                <a:latin typeface="微软雅黑" panose="020B0503020204020204" charset="-122"/>
                <a:ea typeface="微软雅黑" panose="020B0503020204020204" charset="-122"/>
              </a:rPr>
              <a:t>研究背景和意义</a:t>
            </a:r>
            <a:endParaRPr lang="zh-CN" altLang="en-US" b="1" dirty="0">
              <a:solidFill>
                <a:srgbClr val="414455"/>
              </a:solidFill>
              <a:latin typeface="微软雅黑" panose="020B0503020204020204" charset="-122"/>
              <a:ea typeface="微软雅黑" panose="020B0503020204020204" charset="-122"/>
            </a:endParaRPr>
          </a:p>
        </p:txBody>
      </p:sp>
      <p:sp>
        <p:nvSpPr>
          <p:cNvPr id="13" name="Freeform 126"/>
          <p:cNvSpPr>
            <a:spLocks noChangeAspect="1" noEditPoints="1"/>
          </p:cNvSpPr>
          <p:nvPr/>
        </p:nvSpPr>
        <p:spPr bwMode="auto">
          <a:xfrm>
            <a:off x="611535"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0" name="文本框 1"/>
          <p:cNvSpPr txBox="1"/>
          <p:nvPr/>
        </p:nvSpPr>
        <p:spPr>
          <a:xfrm>
            <a:off x="912876" y="1100772"/>
            <a:ext cx="6493941" cy="11988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20000"/>
              </a:lnSpc>
              <a:buFont typeface="Wingdings" panose="05000000000000000000" pitchFamily="2" charset="2"/>
              <a:buChar char="Ø"/>
            </a:pPr>
            <a:r>
              <a:rPr lang="zh-CN" altLang="en-US" sz="2000" b="1" dirty="0">
                <a:latin typeface="微软雅黑" panose="020B0503020204020204" charset="-122"/>
                <a:ea typeface="微软雅黑" panose="020B0503020204020204" charset="-122"/>
              </a:rPr>
              <a:t>医学图像在疾病诊疗中的作用日益凸显。</a:t>
            </a:r>
            <a:endParaRPr lang="en-US" altLang="zh-CN" sz="2000" b="1" dirty="0">
              <a:solidFill>
                <a:srgbClr val="FF0000"/>
              </a:solidFill>
              <a:latin typeface="微软雅黑" panose="020B0503020204020204" charset="-122"/>
              <a:ea typeface="微软雅黑" panose="020B0503020204020204" charset="-122"/>
            </a:endParaRPr>
          </a:p>
          <a:p>
            <a:pPr marL="342900" indent="-342900">
              <a:lnSpc>
                <a:spcPct val="120000"/>
              </a:lnSpc>
              <a:buFont typeface="Wingdings" panose="05000000000000000000" pitchFamily="2" charset="2"/>
              <a:buChar char="Ø"/>
            </a:pPr>
            <a:r>
              <a:rPr lang="zh-CN" altLang="en-US" sz="2000" b="1" dirty="0">
                <a:latin typeface="微软雅黑" panose="020B0503020204020204" charset="-122"/>
                <a:ea typeface="微软雅黑" panose="020B0503020204020204" charset="-122"/>
              </a:rPr>
              <a:t>医学图像属于个人隐私，受到法律保护。</a:t>
            </a:r>
            <a:endParaRPr lang="en-US" altLang="zh-CN" sz="2000" dirty="0">
              <a:solidFill>
                <a:srgbClr val="FF0000"/>
              </a:solidFill>
              <a:latin typeface="微软雅黑" panose="020B0503020204020204" charset="-122"/>
              <a:ea typeface="微软雅黑" panose="020B0503020204020204" charset="-122"/>
            </a:endParaRPr>
          </a:p>
          <a:p>
            <a:pPr marL="342900" indent="-342900">
              <a:lnSpc>
                <a:spcPct val="120000"/>
              </a:lnSpc>
              <a:buFont typeface="Wingdings" panose="05000000000000000000" pitchFamily="2" charset="2"/>
              <a:buChar char="Ø"/>
            </a:pPr>
            <a:r>
              <a:rPr lang="zh-CN" altLang="en-US" sz="2000" b="1" dirty="0">
                <a:latin typeface="微软雅黑" panose="020B0503020204020204" charset="-122"/>
                <a:ea typeface="微软雅黑" panose="020B0503020204020204" charset="-122"/>
              </a:rPr>
              <a:t>未受保护的医学图像公网传播易被篡改。</a:t>
            </a:r>
            <a:endParaRPr lang="zh-CN" altLang="en-US" sz="1400" dirty="0">
              <a:solidFill>
                <a:srgbClr val="FF0000"/>
              </a:solidFill>
              <a:latin typeface="微软雅黑" panose="020B0503020204020204" charset="-122"/>
              <a:ea typeface="微软雅黑" panose="020B0503020204020204" charset="-122"/>
              <a:sym typeface="微软雅黑" panose="020B0503020204020204" charset="-122"/>
            </a:endParaRPr>
          </a:p>
        </p:txBody>
      </p:sp>
      <p:cxnSp>
        <p:nvCxnSpPr>
          <p:cNvPr id="58" name="直接连接符 57"/>
          <p:cNvCxnSpPr/>
          <p:nvPr/>
        </p:nvCxnSpPr>
        <p:spPr>
          <a:xfrm>
            <a:off x="733500" y="2540793"/>
            <a:ext cx="10850563" cy="0"/>
          </a:xfrm>
          <a:prstGeom prst="line">
            <a:avLst/>
          </a:prstGeom>
          <a:ln w="3175" cap="rnd">
            <a:solidFill>
              <a:srgbClr val="11B2AE"/>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59" name="îṧľíḍè"/>
          <p:cNvSpPr txBox="1"/>
          <p:nvPr/>
        </p:nvSpPr>
        <p:spPr>
          <a:xfrm>
            <a:off x="733500" y="4070634"/>
            <a:ext cx="3176074" cy="1848053"/>
          </a:xfrm>
          <a:prstGeom prst="rect">
            <a:avLst/>
          </a:prstGeom>
          <a:noFill/>
        </p:spPr>
        <p:txBody>
          <a:bodyPr wrap="square" lIns="90000" tIns="46800" rIns="90000" bIns="46800" rtlCol="0">
            <a:normAutofit/>
          </a:bodyPr>
          <a:lstStyle/>
          <a:p>
            <a:pPr marL="171450" indent="-171450">
              <a:lnSpc>
                <a:spcPct val="130000"/>
              </a:lnSpc>
              <a:buFont typeface="Arial" panose="020B0604020202020204" pitchFamily="34" charset="0"/>
              <a:buChar char="•"/>
              <a:tabLst>
                <a:tab pos="227965" algn="l"/>
              </a:tabLst>
              <a:defRPr/>
            </a:pPr>
            <a:r>
              <a:rPr lang="en-US" altLang="zh-CN" sz="1400" b="0" i="0" dirty="0">
                <a:solidFill>
                  <a:srgbClr val="333333"/>
                </a:solidFill>
                <a:effectLst/>
                <a:latin typeface="Arial" panose="020B0604020202020204" pitchFamily="34" charset="0"/>
              </a:rPr>
              <a:t>2017</a:t>
            </a:r>
            <a:r>
              <a:rPr lang="zh-CN" altLang="en-US" sz="1400" b="0" i="0" dirty="0">
                <a:solidFill>
                  <a:srgbClr val="333333"/>
                </a:solidFill>
                <a:effectLst/>
                <a:latin typeface="Arial" panose="020B0604020202020204" pitchFamily="34" charset="0"/>
              </a:rPr>
              <a:t>年中国医疗影像市场规模达到</a:t>
            </a:r>
            <a:r>
              <a:rPr lang="en-US" altLang="zh-CN" sz="1400" b="0" i="0" dirty="0">
                <a:solidFill>
                  <a:srgbClr val="333333"/>
                </a:solidFill>
                <a:effectLst/>
                <a:latin typeface="Arial" panose="020B0604020202020204" pitchFamily="34" charset="0"/>
              </a:rPr>
              <a:t>511</a:t>
            </a:r>
            <a:r>
              <a:rPr lang="zh-CN" altLang="en-US" sz="1400" b="0" i="0" dirty="0">
                <a:solidFill>
                  <a:srgbClr val="333333"/>
                </a:solidFill>
                <a:effectLst/>
                <a:latin typeface="Arial" panose="020B0604020202020204" pitchFamily="34" charset="0"/>
              </a:rPr>
              <a:t>亿元（</a:t>
            </a:r>
            <a:r>
              <a:rPr lang="en-US" altLang="zh-CN" sz="1400" b="0" i="0" dirty="0">
                <a:solidFill>
                  <a:srgbClr val="333333"/>
                </a:solidFill>
                <a:effectLst/>
                <a:latin typeface="Arial" panose="020B0604020202020204" pitchFamily="34" charset="0"/>
              </a:rPr>
              <a:t>73</a:t>
            </a:r>
            <a:r>
              <a:rPr lang="zh-CN" altLang="en-US" sz="1400" b="0" i="0" dirty="0">
                <a:solidFill>
                  <a:srgbClr val="333333"/>
                </a:solidFill>
                <a:effectLst/>
                <a:latin typeface="Arial" panose="020B0604020202020204" pitchFamily="34" charset="0"/>
              </a:rPr>
              <a:t>亿美元），占全球医疗影像市场</a:t>
            </a:r>
            <a:r>
              <a:rPr lang="en-US" altLang="zh-CN" sz="1400" b="0" i="0" dirty="0">
                <a:solidFill>
                  <a:srgbClr val="333333"/>
                </a:solidFill>
                <a:effectLst/>
                <a:latin typeface="Arial" panose="020B0604020202020204" pitchFamily="34" charset="0"/>
              </a:rPr>
              <a:t>17.4%</a:t>
            </a:r>
            <a:r>
              <a:rPr lang="zh-CN" altLang="en-US" sz="1400" b="0" i="0" dirty="0">
                <a:solidFill>
                  <a:srgbClr val="333333"/>
                </a:solidFill>
                <a:effectLst/>
                <a:latin typeface="Arial" panose="020B0604020202020204" pitchFamily="34" charset="0"/>
              </a:rPr>
              <a:t>；</a:t>
            </a:r>
            <a:endParaRPr lang="en-US" altLang="zh-CN" sz="1400" b="0" i="0" dirty="0">
              <a:solidFill>
                <a:srgbClr val="333333"/>
              </a:solidFill>
              <a:effectLst/>
              <a:latin typeface="Arial" panose="020B0604020202020204" pitchFamily="34" charset="0"/>
            </a:endParaRPr>
          </a:p>
          <a:p>
            <a:pPr marL="171450" indent="-171450">
              <a:lnSpc>
                <a:spcPct val="130000"/>
              </a:lnSpc>
              <a:buFont typeface="Arial" panose="020B0604020202020204" pitchFamily="34" charset="0"/>
              <a:buChar char="•"/>
              <a:tabLst>
                <a:tab pos="227965" algn="l"/>
              </a:tabLst>
              <a:defRPr/>
            </a:pPr>
            <a:r>
              <a:rPr lang="en-US" altLang="zh-CN" sz="1400" b="0" i="0" dirty="0">
                <a:solidFill>
                  <a:srgbClr val="333333"/>
                </a:solidFill>
                <a:effectLst/>
                <a:latin typeface="Arial" panose="020B0604020202020204" pitchFamily="34" charset="0"/>
              </a:rPr>
              <a:t>2010</a:t>
            </a:r>
            <a:r>
              <a:rPr lang="zh-CN" altLang="en-US" sz="1400" b="0" i="0" dirty="0">
                <a:solidFill>
                  <a:srgbClr val="333333"/>
                </a:solidFill>
                <a:effectLst/>
                <a:latin typeface="Arial" panose="020B0604020202020204" pitchFamily="34" charset="0"/>
              </a:rPr>
              <a:t>年至</a:t>
            </a:r>
            <a:r>
              <a:rPr lang="en-US" altLang="zh-CN" sz="1400" b="0" i="0" dirty="0">
                <a:solidFill>
                  <a:srgbClr val="333333"/>
                </a:solidFill>
                <a:effectLst/>
                <a:latin typeface="Arial" panose="020B0604020202020204" pitchFamily="34" charset="0"/>
              </a:rPr>
              <a:t>2017</a:t>
            </a:r>
            <a:r>
              <a:rPr lang="zh-CN" altLang="en-US" sz="1400" b="0" i="0" dirty="0">
                <a:solidFill>
                  <a:srgbClr val="333333"/>
                </a:solidFill>
                <a:effectLst/>
                <a:latin typeface="Arial" panose="020B0604020202020204" pitchFamily="34" charset="0"/>
              </a:rPr>
              <a:t>年中国医疗影像市场规模的复合增长率达到</a:t>
            </a:r>
            <a:r>
              <a:rPr lang="en-US" altLang="zh-CN" sz="1400" b="0" i="0" dirty="0">
                <a:solidFill>
                  <a:srgbClr val="333333"/>
                </a:solidFill>
                <a:effectLst/>
                <a:latin typeface="Arial" panose="020B0604020202020204" pitchFamily="34" charset="0"/>
              </a:rPr>
              <a:t>6.5%</a:t>
            </a:r>
            <a:r>
              <a:rPr lang="zh-CN" altLang="en-US" sz="1400" b="0" i="0" dirty="0">
                <a:solidFill>
                  <a:srgbClr val="333333"/>
                </a:solidFill>
                <a:effectLst/>
                <a:latin typeface="Arial" panose="020B0604020202020204" pitchFamily="34" charset="0"/>
              </a:rPr>
              <a:t>，远超全球增速</a:t>
            </a:r>
            <a:r>
              <a:rPr lang="en-US" altLang="zh-CN" sz="1400" b="0" i="0" dirty="0">
                <a:solidFill>
                  <a:srgbClr val="333333"/>
                </a:solidFill>
                <a:effectLst/>
                <a:latin typeface="Arial" panose="020B0604020202020204" pitchFamily="34" charset="0"/>
              </a:rPr>
              <a:t>1.0%</a:t>
            </a:r>
            <a:r>
              <a:rPr lang="zh-CN" altLang="en-US" sz="1400" b="0" i="0" dirty="0">
                <a:solidFill>
                  <a:srgbClr val="333333"/>
                </a:solidFill>
                <a:effectLst/>
                <a:latin typeface="Arial" panose="020B0604020202020204" pitchFamily="34" charset="0"/>
              </a:rPr>
              <a:t>。</a:t>
            </a:r>
            <a:endParaRPr lang="en-US" altLang="zh-CN" sz="1400" dirty="0"/>
          </a:p>
        </p:txBody>
      </p:sp>
      <p:sp>
        <p:nvSpPr>
          <p:cNvPr id="60" name="išḻíḋé"/>
          <p:cNvSpPr txBox="1"/>
          <p:nvPr/>
        </p:nvSpPr>
        <p:spPr>
          <a:xfrm>
            <a:off x="590887" y="3540803"/>
            <a:ext cx="3176074" cy="395607"/>
          </a:xfrm>
          <a:prstGeom prst="rect">
            <a:avLst/>
          </a:prstGeom>
          <a:noFill/>
        </p:spPr>
        <p:txBody>
          <a:bodyPr wrap="none" rtlCol="0" anchor="ctr">
            <a:normAutofit/>
          </a:bodyPr>
          <a:lstStyle/>
          <a:p>
            <a:r>
              <a:rPr lang="en-US" altLang="zh-CN" sz="1600" b="1" dirty="0"/>
              <a:t>《2020</a:t>
            </a:r>
            <a:r>
              <a:rPr lang="zh-CN" altLang="en-US" sz="1600" b="1" dirty="0"/>
              <a:t>年中国医疗影像行业研究报告</a:t>
            </a:r>
            <a:r>
              <a:rPr lang="en-US" altLang="zh-CN" sz="1600" b="1" dirty="0"/>
              <a:t>》</a:t>
            </a:r>
            <a:endParaRPr lang="zh-CN" altLang="en-US" sz="1600" b="1" dirty="0"/>
          </a:p>
        </p:txBody>
      </p:sp>
      <p:sp>
        <p:nvSpPr>
          <p:cNvPr id="61" name="iṣḻiḓê"/>
          <p:cNvSpPr/>
          <p:nvPr/>
        </p:nvSpPr>
        <p:spPr bwMode="auto">
          <a:xfrm>
            <a:off x="809617" y="3065001"/>
            <a:ext cx="478639" cy="314632"/>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141754 w 607639"/>
              <a:gd name="connsiteY14" fmla="*/ 232583 h 414642"/>
              <a:gd name="connsiteX15" fmla="*/ 161961 w 607639"/>
              <a:gd name="connsiteY15" fmla="*/ 232583 h 414642"/>
              <a:gd name="connsiteX16" fmla="*/ 172110 w 607639"/>
              <a:gd name="connsiteY16" fmla="*/ 242719 h 414642"/>
              <a:gd name="connsiteX17" fmla="*/ 161961 w 607639"/>
              <a:gd name="connsiteY17" fmla="*/ 252765 h 414642"/>
              <a:gd name="connsiteX18" fmla="*/ 141754 w 607639"/>
              <a:gd name="connsiteY18" fmla="*/ 252765 h 414642"/>
              <a:gd name="connsiteX19" fmla="*/ 131605 w 607639"/>
              <a:gd name="connsiteY19" fmla="*/ 242719 h 414642"/>
              <a:gd name="connsiteX20" fmla="*/ 141754 w 607639"/>
              <a:gd name="connsiteY20" fmla="*/ 232583 h 414642"/>
              <a:gd name="connsiteX21" fmla="*/ 141758 w 607639"/>
              <a:gd name="connsiteY21" fmla="*/ 192149 h 414642"/>
              <a:gd name="connsiteX22" fmla="*/ 182279 w 607639"/>
              <a:gd name="connsiteY22" fmla="*/ 192149 h 414642"/>
              <a:gd name="connsiteX23" fmla="*/ 192432 w 607639"/>
              <a:gd name="connsiteY23" fmla="*/ 202196 h 414642"/>
              <a:gd name="connsiteX24" fmla="*/ 182279 w 607639"/>
              <a:gd name="connsiteY24" fmla="*/ 212331 h 414642"/>
              <a:gd name="connsiteX25" fmla="*/ 141758 w 607639"/>
              <a:gd name="connsiteY25" fmla="*/ 212331 h 414642"/>
              <a:gd name="connsiteX26" fmla="*/ 131605 w 607639"/>
              <a:gd name="connsiteY26" fmla="*/ 202196 h 414642"/>
              <a:gd name="connsiteX27" fmla="*/ 141758 w 607639"/>
              <a:gd name="connsiteY27" fmla="*/ 192149 h 414642"/>
              <a:gd name="connsiteX28" fmla="*/ 141754 w 607639"/>
              <a:gd name="connsiteY28" fmla="*/ 151716 h 414642"/>
              <a:gd name="connsiteX29" fmla="*/ 161961 w 607639"/>
              <a:gd name="connsiteY29" fmla="*/ 151716 h 414642"/>
              <a:gd name="connsiteX30" fmla="*/ 172110 w 607639"/>
              <a:gd name="connsiteY30" fmla="*/ 161763 h 414642"/>
              <a:gd name="connsiteX31" fmla="*/ 161961 w 607639"/>
              <a:gd name="connsiteY31" fmla="*/ 171898 h 414642"/>
              <a:gd name="connsiteX32" fmla="*/ 141754 w 607639"/>
              <a:gd name="connsiteY32" fmla="*/ 171898 h 414642"/>
              <a:gd name="connsiteX33" fmla="*/ 131605 w 607639"/>
              <a:gd name="connsiteY33" fmla="*/ 161763 h 414642"/>
              <a:gd name="connsiteX34" fmla="*/ 141754 w 607639"/>
              <a:gd name="connsiteY34" fmla="*/ 151716 h 414642"/>
              <a:gd name="connsiteX35" fmla="*/ 141758 w 607639"/>
              <a:gd name="connsiteY35" fmla="*/ 111211 h 414642"/>
              <a:gd name="connsiteX36" fmla="*/ 182279 w 607639"/>
              <a:gd name="connsiteY36" fmla="*/ 111211 h 414642"/>
              <a:gd name="connsiteX37" fmla="*/ 192432 w 607639"/>
              <a:gd name="connsiteY37" fmla="*/ 121337 h 414642"/>
              <a:gd name="connsiteX38" fmla="*/ 182279 w 607639"/>
              <a:gd name="connsiteY38" fmla="*/ 131463 h 414642"/>
              <a:gd name="connsiteX39" fmla="*/ 141758 w 607639"/>
              <a:gd name="connsiteY39" fmla="*/ 131463 h 414642"/>
              <a:gd name="connsiteX40" fmla="*/ 131605 w 607639"/>
              <a:gd name="connsiteY40" fmla="*/ 121337 h 414642"/>
              <a:gd name="connsiteX41" fmla="*/ 141758 w 607639"/>
              <a:gd name="connsiteY41" fmla="*/ 111211 h 414642"/>
              <a:gd name="connsiteX42" fmla="*/ 425367 w 607639"/>
              <a:gd name="connsiteY42" fmla="*/ 101191 h 414642"/>
              <a:gd name="connsiteX43" fmla="*/ 496228 w 607639"/>
              <a:gd name="connsiteY43" fmla="*/ 101191 h 414642"/>
              <a:gd name="connsiteX44" fmla="*/ 506377 w 607639"/>
              <a:gd name="connsiteY44" fmla="*/ 111231 h 414642"/>
              <a:gd name="connsiteX45" fmla="*/ 506377 w 607639"/>
              <a:gd name="connsiteY45" fmla="*/ 182042 h 414642"/>
              <a:gd name="connsiteX46" fmla="*/ 496228 w 607639"/>
              <a:gd name="connsiteY46" fmla="*/ 192171 h 414642"/>
              <a:gd name="connsiteX47" fmla="*/ 486080 w 607639"/>
              <a:gd name="connsiteY47" fmla="*/ 182042 h 414642"/>
              <a:gd name="connsiteX48" fmla="*/ 486080 w 607639"/>
              <a:gd name="connsiteY48" fmla="*/ 135575 h 414642"/>
              <a:gd name="connsiteX49" fmla="*/ 402043 w 607639"/>
              <a:gd name="connsiteY49" fmla="*/ 219447 h 414642"/>
              <a:gd name="connsiteX50" fmla="*/ 394921 w 607639"/>
              <a:gd name="connsiteY50" fmla="*/ 222468 h 414642"/>
              <a:gd name="connsiteX51" fmla="*/ 387889 w 607639"/>
              <a:gd name="connsiteY51" fmla="*/ 219447 h 414642"/>
              <a:gd name="connsiteX52" fmla="*/ 344268 w 607639"/>
              <a:gd name="connsiteY52" fmla="*/ 176001 h 414642"/>
              <a:gd name="connsiteX53" fmla="*/ 270380 w 607639"/>
              <a:gd name="connsiteY53" fmla="*/ 249744 h 414642"/>
              <a:gd name="connsiteX54" fmla="*/ 263258 w 607639"/>
              <a:gd name="connsiteY54" fmla="*/ 252765 h 414642"/>
              <a:gd name="connsiteX55" fmla="*/ 256225 w 607639"/>
              <a:gd name="connsiteY55" fmla="*/ 249744 h 414642"/>
              <a:gd name="connsiteX56" fmla="*/ 256225 w 607639"/>
              <a:gd name="connsiteY56" fmla="*/ 235617 h 414642"/>
              <a:gd name="connsiteX57" fmla="*/ 337235 w 607639"/>
              <a:gd name="connsiteY57" fmla="*/ 154766 h 414642"/>
              <a:gd name="connsiteX58" fmla="*/ 338837 w 607639"/>
              <a:gd name="connsiteY58" fmla="*/ 153433 h 414642"/>
              <a:gd name="connsiteX59" fmla="*/ 340618 w 607639"/>
              <a:gd name="connsiteY59" fmla="*/ 152456 h 414642"/>
              <a:gd name="connsiteX60" fmla="*/ 341508 w 607639"/>
              <a:gd name="connsiteY60" fmla="*/ 152101 h 414642"/>
              <a:gd name="connsiteX61" fmla="*/ 343378 w 607639"/>
              <a:gd name="connsiteY61" fmla="*/ 151745 h 414642"/>
              <a:gd name="connsiteX62" fmla="*/ 344268 w 607639"/>
              <a:gd name="connsiteY62" fmla="*/ 151745 h 414642"/>
              <a:gd name="connsiteX63" fmla="*/ 346226 w 607639"/>
              <a:gd name="connsiteY63" fmla="*/ 151923 h 414642"/>
              <a:gd name="connsiteX64" fmla="*/ 351390 w 607639"/>
              <a:gd name="connsiteY64" fmla="*/ 154766 h 414642"/>
              <a:gd name="connsiteX65" fmla="*/ 394921 w 607639"/>
              <a:gd name="connsiteY65" fmla="*/ 198213 h 414642"/>
              <a:gd name="connsiteX66" fmla="*/ 471925 w 607639"/>
              <a:gd name="connsiteY66" fmla="*/ 121359 h 414642"/>
              <a:gd name="connsiteX67" fmla="*/ 425367 w 607639"/>
              <a:gd name="connsiteY67" fmla="*/ 121359 h 414642"/>
              <a:gd name="connsiteX68" fmla="*/ 415218 w 607639"/>
              <a:gd name="connsiteY68" fmla="*/ 111231 h 414642"/>
              <a:gd name="connsiteX69" fmla="*/ 425367 w 607639"/>
              <a:gd name="connsiteY69" fmla="*/ 101191 h 414642"/>
              <a:gd name="connsiteX70" fmla="*/ 101297 w 607639"/>
              <a:gd name="connsiteY70" fmla="*/ 91029 h 414642"/>
              <a:gd name="connsiteX71" fmla="*/ 111423 w 607639"/>
              <a:gd name="connsiteY71" fmla="*/ 101159 h 414642"/>
              <a:gd name="connsiteX72" fmla="*/ 111423 w 607639"/>
              <a:gd name="connsiteY72" fmla="*/ 262887 h 414642"/>
              <a:gd name="connsiteX73" fmla="*/ 101297 w 607639"/>
              <a:gd name="connsiteY73" fmla="*/ 273017 h 414642"/>
              <a:gd name="connsiteX74" fmla="*/ 91171 w 607639"/>
              <a:gd name="connsiteY74" fmla="*/ 262887 h 414642"/>
              <a:gd name="connsiteX75" fmla="*/ 91171 w 607639"/>
              <a:gd name="connsiteY75" fmla="*/ 101159 h 414642"/>
              <a:gd name="connsiteX76" fmla="*/ 101297 w 607639"/>
              <a:gd name="connsiteY76" fmla="*/ 91029 h 414642"/>
              <a:gd name="connsiteX77" fmla="*/ 70848 w 607639"/>
              <a:gd name="connsiteY77" fmla="*/ 20177 h 414642"/>
              <a:gd name="connsiteX78" fmla="*/ 60791 w 607639"/>
              <a:gd name="connsiteY78" fmla="*/ 30309 h 414642"/>
              <a:gd name="connsiteX79" fmla="*/ 60791 w 607639"/>
              <a:gd name="connsiteY79" fmla="*/ 343802 h 414642"/>
              <a:gd name="connsiteX80" fmla="*/ 222780 w 607639"/>
              <a:gd name="connsiteY80" fmla="*/ 343802 h 414642"/>
              <a:gd name="connsiteX81" fmla="*/ 232927 w 607639"/>
              <a:gd name="connsiteY81" fmla="*/ 353935 h 414642"/>
              <a:gd name="connsiteX82" fmla="*/ 232927 w 607639"/>
              <a:gd name="connsiteY82" fmla="*/ 364067 h 414642"/>
              <a:gd name="connsiteX83" fmla="*/ 374712 w 607639"/>
              <a:gd name="connsiteY83" fmla="*/ 364067 h 414642"/>
              <a:gd name="connsiteX84" fmla="*/ 374712 w 607639"/>
              <a:gd name="connsiteY84" fmla="*/ 353935 h 414642"/>
              <a:gd name="connsiteX85" fmla="*/ 384859 w 607639"/>
              <a:gd name="connsiteY85" fmla="*/ 343802 h 414642"/>
              <a:gd name="connsiteX86" fmla="*/ 546848 w 607639"/>
              <a:gd name="connsiteY86" fmla="*/ 343802 h 414642"/>
              <a:gd name="connsiteX87" fmla="*/ 546848 w 607639"/>
              <a:gd name="connsiteY87" fmla="*/ 30309 h 414642"/>
              <a:gd name="connsiteX88" fmla="*/ 536702 w 607639"/>
              <a:gd name="connsiteY88" fmla="*/ 20177 h 414642"/>
              <a:gd name="connsiteX89" fmla="*/ 70848 w 607639"/>
              <a:gd name="connsiteY89" fmla="*/ 0 h 414642"/>
              <a:gd name="connsiteX90" fmla="*/ 536702 w 607639"/>
              <a:gd name="connsiteY90" fmla="*/ 0 h 414642"/>
              <a:gd name="connsiteX91" fmla="*/ 567142 w 607639"/>
              <a:gd name="connsiteY91" fmla="*/ 30309 h 414642"/>
              <a:gd name="connsiteX92" fmla="*/ 567142 w 607639"/>
              <a:gd name="connsiteY92" fmla="*/ 343802 h 414642"/>
              <a:gd name="connsiteX93" fmla="*/ 597492 w 607639"/>
              <a:gd name="connsiteY93" fmla="*/ 343802 h 414642"/>
              <a:gd name="connsiteX94" fmla="*/ 607639 w 607639"/>
              <a:gd name="connsiteY94" fmla="*/ 353935 h 414642"/>
              <a:gd name="connsiteX95" fmla="*/ 607639 w 607639"/>
              <a:gd name="connsiteY95" fmla="*/ 384244 h 414642"/>
              <a:gd name="connsiteX96" fmla="*/ 577199 w 607639"/>
              <a:gd name="connsiteY96" fmla="*/ 414642 h 414642"/>
              <a:gd name="connsiteX97" fmla="*/ 30351 w 607639"/>
              <a:gd name="connsiteY97" fmla="*/ 414642 h 414642"/>
              <a:gd name="connsiteX98" fmla="*/ 0 w 607639"/>
              <a:gd name="connsiteY98" fmla="*/ 384244 h 414642"/>
              <a:gd name="connsiteX99" fmla="*/ 0 w 607639"/>
              <a:gd name="connsiteY99" fmla="*/ 353935 h 414642"/>
              <a:gd name="connsiteX100" fmla="*/ 10147 w 607639"/>
              <a:gd name="connsiteY100" fmla="*/ 343802 h 414642"/>
              <a:gd name="connsiteX101" fmla="*/ 40497 w 607639"/>
              <a:gd name="connsiteY101" fmla="*/ 343802 h 414642"/>
              <a:gd name="connsiteX102" fmla="*/ 40497 w 607639"/>
              <a:gd name="connsiteY102" fmla="*/ 30309 h 414642"/>
              <a:gd name="connsiteX103" fmla="*/ 70848 w 607639"/>
              <a:gd name="connsiteY103"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07639" h="414642">
                <a:moveTo>
                  <a:pt x="20293" y="364067"/>
                </a:moveTo>
                <a:lnTo>
                  <a:pt x="20293" y="384244"/>
                </a:lnTo>
                <a:cubicBezTo>
                  <a:pt x="20293" y="390377"/>
                  <a:pt x="24298"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141754" y="232583"/>
                </a:moveTo>
                <a:lnTo>
                  <a:pt x="161961" y="232583"/>
                </a:lnTo>
                <a:cubicBezTo>
                  <a:pt x="168104" y="232583"/>
                  <a:pt x="172110" y="236584"/>
                  <a:pt x="172110" y="242719"/>
                </a:cubicBezTo>
                <a:cubicBezTo>
                  <a:pt x="172110" y="248764"/>
                  <a:pt x="168104" y="252765"/>
                  <a:pt x="161961" y="252765"/>
                </a:cubicBezTo>
                <a:lnTo>
                  <a:pt x="141754" y="252765"/>
                </a:lnTo>
                <a:cubicBezTo>
                  <a:pt x="135700" y="252765"/>
                  <a:pt x="131605" y="248764"/>
                  <a:pt x="131605" y="242719"/>
                </a:cubicBezTo>
                <a:cubicBezTo>
                  <a:pt x="131605" y="236584"/>
                  <a:pt x="135700" y="232583"/>
                  <a:pt x="141754" y="232583"/>
                </a:cubicBezTo>
                <a:close/>
                <a:moveTo>
                  <a:pt x="141758" y="192149"/>
                </a:moveTo>
                <a:lnTo>
                  <a:pt x="182279" y="192149"/>
                </a:lnTo>
                <a:cubicBezTo>
                  <a:pt x="188335" y="192149"/>
                  <a:pt x="192432" y="196150"/>
                  <a:pt x="192432" y="202196"/>
                </a:cubicBezTo>
                <a:cubicBezTo>
                  <a:pt x="192432" y="208330"/>
                  <a:pt x="188335" y="212331"/>
                  <a:pt x="182279" y="212331"/>
                </a:cubicBezTo>
                <a:lnTo>
                  <a:pt x="141758" y="212331"/>
                </a:lnTo>
                <a:cubicBezTo>
                  <a:pt x="135702" y="212331"/>
                  <a:pt x="131605" y="208330"/>
                  <a:pt x="131605" y="202196"/>
                </a:cubicBezTo>
                <a:cubicBezTo>
                  <a:pt x="131605" y="196150"/>
                  <a:pt x="135702" y="192149"/>
                  <a:pt x="141758" y="192149"/>
                </a:cubicBezTo>
                <a:close/>
                <a:moveTo>
                  <a:pt x="141754" y="151716"/>
                </a:moveTo>
                <a:lnTo>
                  <a:pt x="161961" y="151716"/>
                </a:lnTo>
                <a:cubicBezTo>
                  <a:pt x="168104" y="151716"/>
                  <a:pt x="172110" y="155717"/>
                  <a:pt x="172110" y="161763"/>
                </a:cubicBezTo>
                <a:cubicBezTo>
                  <a:pt x="172110" y="167897"/>
                  <a:pt x="168104" y="171898"/>
                  <a:pt x="161961" y="171898"/>
                </a:cubicBezTo>
                <a:lnTo>
                  <a:pt x="141754" y="171898"/>
                </a:lnTo>
                <a:cubicBezTo>
                  <a:pt x="135700" y="171898"/>
                  <a:pt x="131605" y="167897"/>
                  <a:pt x="131605" y="161763"/>
                </a:cubicBezTo>
                <a:cubicBezTo>
                  <a:pt x="131605" y="155717"/>
                  <a:pt x="135700" y="151716"/>
                  <a:pt x="141754" y="151716"/>
                </a:cubicBezTo>
                <a:close/>
                <a:moveTo>
                  <a:pt x="141758" y="111211"/>
                </a:moveTo>
                <a:lnTo>
                  <a:pt x="182279" y="111211"/>
                </a:lnTo>
                <a:cubicBezTo>
                  <a:pt x="188335" y="111211"/>
                  <a:pt x="192432" y="115297"/>
                  <a:pt x="192432" y="121337"/>
                </a:cubicBezTo>
                <a:cubicBezTo>
                  <a:pt x="192432" y="127377"/>
                  <a:pt x="188335" y="131463"/>
                  <a:pt x="182279" y="131463"/>
                </a:cubicBezTo>
                <a:lnTo>
                  <a:pt x="141758" y="131463"/>
                </a:lnTo>
                <a:cubicBezTo>
                  <a:pt x="135702" y="131463"/>
                  <a:pt x="131605" y="127377"/>
                  <a:pt x="131605" y="121337"/>
                </a:cubicBezTo>
                <a:cubicBezTo>
                  <a:pt x="131605" y="115297"/>
                  <a:pt x="135702" y="111211"/>
                  <a:pt x="141758" y="111211"/>
                </a:cubicBezTo>
                <a:close/>
                <a:moveTo>
                  <a:pt x="425367" y="101191"/>
                </a:moveTo>
                <a:lnTo>
                  <a:pt x="496228" y="101191"/>
                </a:lnTo>
                <a:cubicBezTo>
                  <a:pt x="502282" y="101191"/>
                  <a:pt x="506377" y="105189"/>
                  <a:pt x="506377" y="111231"/>
                </a:cubicBezTo>
                <a:lnTo>
                  <a:pt x="506377" y="182042"/>
                </a:lnTo>
                <a:cubicBezTo>
                  <a:pt x="506377" y="188084"/>
                  <a:pt x="502282" y="192171"/>
                  <a:pt x="496228" y="192171"/>
                </a:cubicBezTo>
                <a:cubicBezTo>
                  <a:pt x="490175" y="192171"/>
                  <a:pt x="486080" y="188084"/>
                  <a:pt x="486080" y="182042"/>
                </a:cubicBezTo>
                <a:lnTo>
                  <a:pt x="486080" y="135575"/>
                </a:lnTo>
                <a:lnTo>
                  <a:pt x="402043" y="219447"/>
                </a:lnTo>
                <a:cubicBezTo>
                  <a:pt x="399996" y="221491"/>
                  <a:pt x="397948" y="222468"/>
                  <a:pt x="394921" y="222468"/>
                </a:cubicBezTo>
                <a:cubicBezTo>
                  <a:pt x="391895" y="222468"/>
                  <a:pt x="389847" y="221491"/>
                  <a:pt x="387889" y="219447"/>
                </a:cubicBezTo>
                <a:lnTo>
                  <a:pt x="344268" y="176001"/>
                </a:lnTo>
                <a:lnTo>
                  <a:pt x="270380" y="249744"/>
                </a:lnTo>
                <a:cubicBezTo>
                  <a:pt x="268332" y="251788"/>
                  <a:pt x="266285" y="252765"/>
                  <a:pt x="263258" y="252765"/>
                </a:cubicBezTo>
                <a:cubicBezTo>
                  <a:pt x="260231" y="252765"/>
                  <a:pt x="258184" y="251788"/>
                  <a:pt x="256225" y="249744"/>
                </a:cubicBezTo>
                <a:cubicBezTo>
                  <a:pt x="252130" y="245746"/>
                  <a:pt x="252130" y="239616"/>
                  <a:pt x="256225" y="235617"/>
                </a:cubicBezTo>
                <a:lnTo>
                  <a:pt x="337235" y="154766"/>
                </a:lnTo>
                <a:cubicBezTo>
                  <a:pt x="337769" y="154233"/>
                  <a:pt x="338303" y="153789"/>
                  <a:pt x="338837" y="153433"/>
                </a:cubicBezTo>
                <a:cubicBezTo>
                  <a:pt x="339372" y="152989"/>
                  <a:pt x="339995" y="152723"/>
                  <a:pt x="340618" y="152456"/>
                </a:cubicBezTo>
                <a:cubicBezTo>
                  <a:pt x="340885" y="152367"/>
                  <a:pt x="341152" y="152190"/>
                  <a:pt x="341508" y="152101"/>
                </a:cubicBezTo>
                <a:cubicBezTo>
                  <a:pt x="342131" y="151923"/>
                  <a:pt x="342754" y="151834"/>
                  <a:pt x="343378" y="151745"/>
                </a:cubicBezTo>
                <a:cubicBezTo>
                  <a:pt x="343645" y="151745"/>
                  <a:pt x="344001" y="151745"/>
                  <a:pt x="344268" y="151745"/>
                </a:cubicBezTo>
                <a:cubicBezTo>
                  <a:pt x="344980" y="151745"/>
                  <a:pt x="345603" y="151745"/>
                  <a:pt x="346226" y="151923"/>
                </a:cubicBezTo>
                <a:cubicBezTo>
                  <a:pt x="348096" y="152278"/>
                  <a:pt x="349876" y="153256"/>
                  <a:pt x="351390" y="154766"/>
                </a:cubicBezTo>
                <a:lnTo>
                  <a:pt x="394921" y="198213"/>
                </a:lnTo>
                <a:lnTo>
                  <a:pt x="471925" y="121359"/>
                </a:lnTo>
                <a:lnTo>
                  <a:pt x="425367" y="121359"/>
                </a:lnTo>
                <a:cubicBezTo>
                  <a:pt x="419224" y="121359"/>
                  <a:pt x="415218" y="117361"/>
                  <a:pt x="415218" y="111231"/>
                </a:cubicBezTo>
                <a:cubicBezTo>
                  <a:pt x="415218" y="105189"/>
                  <a:pt x="419224" y="101191"/>
                  <a:pt x="425367" y="101191"/>
                </a:cubicBezTo>
                <a:close/>
                <a:moveTo>
                  <a:pt x="101297" y="91029"/>
                </a:moveTo>
                <a:cubicBezTo>
                  <a:pt x="107337" y="91029"/>
                  <a:pt x="111423" y="95028"/>
                  <a:pt x="111423" y="101159"/>
                </a:cubicBezTo>
                <a:lnTo>
                  <a:pt x="111423" y="262887"/>
                </a:lnTo>
                <a:cubicBezTo>
                  <a:pt x="111423" y="268929"/>
                  <a:pt x="107337" y="273017"/>
                  <a:pt x="101297" y="273017"/>
                </a:cubicBezTo>
                <a:cubicBezTo>
                  <a:pt x="95257" y="273017"/>
                  <a:pt x="91171" y="268929"/>
                  <a:pt x="91171" y="262887"/>
                </a:cubicBezTo>
                <a:lnTo>
                  <a:pt x="91171" y="101159"/>
                </a:lnTo>
                <a:cubicBezTo>
                  <a:pt x="91171" y="95028"/>
                  <a:pt x="95257" y="91029"/>
                  <a:pt x="101297" y="91029"/>
                </a:cubicBezTo>
                <a:close/>
                <a:moveTo>
                  <a:pt x="70848" y="20177"/>
                </a:moveTo>
                <a:cubicBezTo>
                  <a:pt x="64796" y="20177"/>
                  <a:pt x="60791" y="24265"/>
                  <a:pt x="60791" y="30309"/>
                </a:cubicBezTo>
                <a:lnTo>
                  <a:pt x="60791" y="343802"/>
                </a:lnTo>
                <a:lnTo>
                  <a:pt x="222780" y="343802"/>
                </a:lnTo>
                <a:cubicBezTo>
                  <a:pt x="228833" y="343802"/>
                  <a:pt x="232927" y="347890"/>
                  <a:pt x="232927" y="353935"/>
                </a:cubicBezTo>
                <a:lnTo>
                  <a:pt x="232927" y="364067"/>
                </a:lnTo>
                <a:lnTo>
                  <a:pt x="374712" y="364067"/>
                </a:lnTo>
                <a:lnTo>
                  <a:pt x="374712" y="353935"/>
                </a:lnTo>
                <a:cubicBezTo>
                  <a:pt x="374712" y="347890"/>
                  <a:pt x="378717" y="343802"/>
                  <a:pt x="384859" y="343802"/>
                </a:cubicBezTo>
                <a:lnTo>
                  <a:pt x="546848" y="343802"/>
                </a:lnTo>
                <a:lnTo>
                  <a:pt x="546848" y="30309"/>
                </a:lnTo>
                <a:cubicBezTo>
                  <a:pt x="546848" y="24265"/>
                  <a:pt x="542754" y="20177"/>
                  <a:pt x="536702" y="20177"/>
                </a:cubicBezTo>
                <a:close/>
                <a:moveTo>
                  <a:pt x="70848" y="0"/>
                </a:moveTo>
                <a:lnTo>
                  <a:pt x="536702" y="0"/>
                </a:lnTo>
                <a:cubicBezTo>
                  <a:pt x="553969" y="0"/>
                  <a:pt x="567142" y="13155"/>
                  <a:pt x="567142" y="30309"/>
                </a:cubicBezTo>
                <a:lnTo>
                  <a:pt x="567142" y="343802"/>
                </a:lnTo>
                <a:lnTo>
                  <a:pt x="597492" y="343802"/>
                </a:lnTo>
                <a:cubicBezTo>
                  <a:pt x="603545" y="343802"/>
                  <a:pt x="607639" y="347890"/>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0"/>
                  <a:pt x="4094" y="343802"/>
                  <a:pt x="10147" y="343802"/>
                </a:cubicBezTo>
                <a:lnTo>
                  <a:pt x="40497" y="343802"/>
                </a:lnTo>
                <a:lnTo>
                  <a:pt x="40497" y="30309"/>
                </a:lnTo>
                <a:cubicBezTo>
                  <a:pt x="40497" y="13155"/>
                  <a:pt x="53670" y="0"/>
                  <a:pt x="70848" y="0"/>
                </a:cubicBezTo>
                <a:close/>
              </a:path>
            </a:pathLst>
          </a:custGeom>
          <a:solidFill>
            <a:srgbClr val="1C50A2"/>
          </a:solidFill>
          <a:ln>
            <a:noFill/>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p>
        </p:txBody>
      </p:sp>
      <p:sp>
        <p:nvSpPr>
          <p:cNvPr id="62" name="ï$ļiḓé"/>
          <p:cNvSpPr txBox="1"/>
          <p:nvPr/>
        </p:nvSpPr>
        <p:spPr>
          <a:xfrm>
            <a:off x="4449576" y="4345495"/>
            <a:ext cx="3444464" cy="1208013"/>
          </a:xfrm>
          <a:prstGeom prst="rect">
            <a:avLst/>
          </a:prstGeom>
          <a:noFill/>
        </p:spPr>
        <p:txBody>
          <a:bodyPr wrap="square" lIns="90000" tIns="46800" rIns="90000" bIns="46800" rtlCol="0">
            <a:normAutofit/>
          </a:bodyPr>
          <a:lstStyle>
            <a:defPPr>
              <a:defRPr lang="zh-CN"/>
            </a:defPPr>
            <a:lvl1pPr marL="171450" indent="-171450">
              <a:lnSpc>
                <a:spcPct val="130000"/>
              </a:lnSpc>
              <a:buFont typeface="Arial" panose="020B0604020202020204" pitchFamily="34" charset="0"/>
              <a:buChar char="•"/>
              <a:tabLst>
                <a:tab pos="227965" algn="l"/>
              </a:tabLst>
              <a:defRPr sz="900"/>
            </a:lvl1pPr>
          </a:lstStyle>
          <a:p>
            <a:r>
              <a:rPr lang="zh-CN" altLang="en-US" sz="1400" dirty="0">
                <a:solidFill>
                  <a:srgbClr val="333333"/>
                </a:solidFill>
                <a:latin typeface="Arial" panose="020B0604020202020204" pitchFamily="34" charset="0"/>
              </a:rPr>
              <a:t>“加强健康医疗数据安全保障”</a:t>
            </a:r>
            <a:endParaRPr lang="en-US" altLang="zh-CN" sz="1400" dirty="0">
              <a:solidFill>
                <a:srgbClr val="333333"/>
              </a:solidFill>
              <a:latin typeface="Arial" panose="020B0604020202020204" pitchFamily="34" charset="0"/>
            </a:endParaRPr>
          </a:p>
          <a:p>
            <a:r>
              <a:rPr lang="zh-CN" altLang="en-US" sz="1400" dirty="0">
                <a:solidFill>
                  <a:srgbClr val="333333"/>
                </a:solidFill>
                <a:latin typeface="Arial" panose="020B0604020202020204" pitchFamily="34" charset="0"/>
              </a:rPr>
              <a:t>注重内容安全和技术安全，加强对涉及国家利益、公共安全、患者隐私、商业秘密等重要信息的保护</a:t>
            </a:r>
            <a:endParaRPr lang="en-US" altLang="zh-CN" sz="1400" dirty="0">
              <a:solidFill>
                <a:srgbClr val="333333"/>
              </a:solidFill>
              <a:latin typeface="Arial" panose="020B0604020202020204" pitchFamily="34" charset="0"/>
            </a:endParaRPr>
          </a:p>
        </p:txBody>
      </p:sp>
      <p:sp>
        <p:nvSpPr>
          <p:cNvPr id="63" name="íṩľídè"/>
          <p:cNvSpPr txBox="1"/>
          <p:nvPr/>
        </p:nvSpPr>
        <p:spPr>
          <a:xfrm>
            <a:off x="4449576" y="3378157"/>
            <a:ext cx="3214257" cy="1098161"/>
          </a:xfrm>
          <a:prstGeom prst="rect">
            <a:avLst/>
          </a:prstGeom>
          <a:noFill/>
        </p:spPr>
        <p:txBody>
          <a:bodyPr wrap="none" rtlCol="0" anchor="ctr">
            <a:normAutofit/>
          </a:bodyPr>
          <a:lstStyle/>
          <a:p>
            <a:r>
              <a:rPr lang="en-US" altLang="zh-CN" sz="1600" b="1" dirty="0"/>
              <a:t>《</a:t>
            </a:r>
            <a:r>
              <a:rPr lang="zh-CN" altLang="en-US" sz="1600" b="1" dirty="0"/>
              <a:t>国务院办公厅关于促进和规范健</a:t>
            </a:r>
            <a:endParaRPr lang="en-US" altLang="zh-CN" sz="1600" b="1" dirty="0"/>
          </a:p>
          <a:p>
            <a:r>
              <a:rPr lang="zh-CN" altLang="en-US" sz="1600" b="1" dirty="0"/>
              <a:t>康医疗大数据应用发展的指导意见</a:t>
            </a:r>
            <a:r>
              <a:rPr lang="en-US" altLang="zh-CN" sz="1600" b="1" dirty="0"/>
              <a:t>》</a:t>
            </a:r>
            <a:endParaRPr lang="en-US" altLang="zh-CN" sz="1600" b="1" dirty="0"/>
          </a:p>
          <a:p>
            <a:pPr algn="r"/>
            <a:r>
              <a:rPr lang="en-US" altLang="zh-CN" sz="1200" dirty="0">
                <a:solidFill>
                  <a:srgbClr val="333333"/>
                </a:solidFill>
                <a:latin typeface="宋体" panose="02010600030101010101" pitchFamily="2" charset="-122"/>
                <a:ea typeface="宋体" panose="02010600030101010101" pitchFamily="2" charset="-122"/>
              </a:rPr>
              <a:t>&lt;</a:t>
            </a:r>
            <a:r>
              <a:rPr lang="zh-CN" altLang="en-US" sz="1200" b="0" i="0" dirty="0">
                <a:effectLst/>
                <a:latin typeface="宋体" panose="02010600030101010101" pitchFamily="2" charset="-122"/>
                <a:ea typeface="宋体" panose="02010600030101010101" pitchFamily="2" charset="-122"/>
              </a:rPr>
              <a:t>国办发</a:t>
            </a:r>
            <a:r>
              <a:rPr lang="en-US" altLang="zh-CN" sz="1200" b="0" i="0" dirty="0">
                <a:effectLst/>
                <a:latin typeface="宋体" panose="02010600030101010101" pitchFamily="2" charset="-122"/>
                <a:ea typeface="宋体" panose="02010600030101010101" pitchFamily="2" charset="-122"/>
              </a:rPr>
              <a:t>〔2016〕47</a:t>
            </a:r>
            <a:r>
              <a:rPr lang="zh-CN" altLang="en-US" sz="1200" b="0" i="0" dirty="0">
                <a:effectLst/>
                <a:latin typeface="宋体" panose="02010600030101010101" pitchFamily="2" charset="-122"/>
                <a:ea typeface="宋体" panose="02010600030101010101" pitchFamily="2" charset="-122"/>
              </a:rPr>
              <a:t>号</a:t>
            </a:r>
            <a:r>
              <a:rPr lang="en-US" altLang="zh-CN" sz="1200" b="0" i="0" dirty="0">
                <a:solidFill>
                  <a:srgbClr val="333333"/>
                </a:solidFill>
                <a:effectLst/>
                <a:latin typeface="宋体" panose="02010600030101010101" pitchFamily="2" charset="-122"/>
                <a:ea typeface="宋体" panose="02010600030101010101" pitchFamily="2" charset="-122"/>
              </a:rPr>
              <a:t>&gt;</a:t>
            </a:r>
            <a:endParaRPr lang="en-US" altLang="zh-CN" sz="1200" b="1" dirty="0"/>
          </a:p>
        </p:txBody>
      </p:sp>
      <p:sp>
        <p:nvSpPr>
          <p:cNvPr id="64" name="í$ļîdè"/>
          <p:cNvSpPr/>
          <p:nvPr/>
        </p:nvSpPr>
        <p:spPr bwMode="auto">
          <a:xfrm>
            <a:off x="4563875" y="3065001"/>
            <a:ext cx="478639" cy="314632"/>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141754 w 607639"/>
              <a:gd name="connsiteY14" fmla="*/ 232583 h 414642"/>
              <a:gd name="connsiteX15" fmla="*/ 161961 w 607639"/>
              <a:gd name="connsiteY15" fmla="*/ 232583 h 414642"/>
              <a:gd name="connsiteX16" fmla="*/ 172110 w 607639"/>
              <a:gd name="connsiteY16" fmla="*/ 242719 h 414642"/>
              <a:gd name="connsiteX17" fmla="*/ 161961 w 607639"/>
              <a:gd name="connsiteY17" fmla="*/ 252765 h 414642"/>
              <a:gd name="connsiteX18" fmla="*/ 141754 w 607639"/>
              <a:gd name="connsiteY18" fmla="*/ 252765 h 414642"/>
              <a:gd name="connsiteX19" fmla="*/ 131605 w 607639"/>
              <a:gd name="connsiteY19" fmla="*/ 242719 h 414642"/>
              <a:gd name="connsiteX20" fmla="*/ 141754 w 607639"/>
              <a:gd name="connsiteY20" fmla="*/ 232583 h 414642"/>
              <a:gd name="connsiteX21" fmla="*/ 141758 w 607639"/>
              <a:gd name="connsiteY21" fmla="*/ 192149 h 414642"/>
              <a:gd name="connsiteX22" fmla="*/ 182279 w 607639"/>
              <a:gd name="connsiteY22" fmla="*/ 192149 h 414642"/>
              <a:gd name="connsiteX23" fmla="*/ 192432 w 607639"/>
              <a:gd name="connsiteY23" fmla="*/ 202196 h 414642"/>
              <a:gd name="connsiteX24" fmla="*/ 182279 w 607639"/>
              <a:gd name="connsiteY24" fmla="*/ 212331 h 414642"/>
              <a:gd name="connsiteX25" fmla="*/ 141758 w 607639"/>
              <a:gd name="connsiteY25" fmla="*/ 212331 h 414642"/>
              <a:gd name="connsiteX26" fmla="*/ 131605 w 607639"/>
              <a:gd name="connsiteY26" fmla="*/ 202196 h 414642"/>
              <a:gd name="connsiteX27" fmla="*/ 141758 w 607639"/>
              <a:gd name="connsiteY27" fmla="*/ 192149 h 414642"/>
              <a:gd name="connsiteX28" fmla="*/ 141754 w 607639"/>
              <a:gd name="connsiteY28" fmla="*/ 151716 h 414642"/>
              <a:gd name="connsiteX29" fmla="*/ 161961 w 607639"/>
              <a:gd name="connsiteY29" fmla="*/ 151716 h 414642"/>
              <a:gd name="connsiteX30" fmla="*/ 172110 w 607639"/>
              <a:gd name="connsiteY30" fmla="*/ 161763 h 414642"/>
              <a:gd name="connsiteX31" fmla="*/ 161961 w 607639"/>
              <a:gd name="connsiteY31" fmla="*/ 171898 h 414642"/>
              <a:gd name="connsiteX32" fmla="*/ 141754 w 607639"/>
              <a:gd name="connsiteY32" fmla="*/ 171898 h 414642"/>
              <a:gd name="connsiteX33" fmla="*/ 131605 w 607639"/>
              <a:gd name="connsiteY33" fmla="*/ 161763 h 414642"/>
              <a:gd name="connsiteX34" fmla="*/ 141754 w 607639"/>
              <a:gd name="connsiteY34" fmla="*/ 151716 h 414642"/>
              <a:gd name="connsiteX35" fmla="*/ 141758 w 607639"/>
              <a:gd name="connsiteY35" fmla="*/ 111211 h 414642"/>
              <a:gd name="connsiteX36" fmla="*/ 182279 w 607639"/>
              <a:gd name="connsiteY36" fmla="*/ 111211 h 414642"/>
              <a:gd name="connsiteX37" fmla="*/ 192432 w 607639"/>
              <a:gd name="connsiteY37" fmla="*/ 121337 h 414642"/>
              <a:gd name="connsiteX38" fmla="*/ 182279 w 607639"/>
              <a:gd name="connsiteY38" fmla="*/ 131463 h 414642"/>
              <a:gd name="connsiteX39" fmla="*/ 141758 w 607639"/>
              <a:gd name="connsiteY39" fmla="*/ 131463 h 414642"/>
              <a:gd name="connsiteX40" fmla="*/ 131605 w 607639"/>
              <a:gd name="connsiteY40" fmla="*/ 121337 h 414642"/>
              <a:gd name="connsiteX41" fmla="*/ 141758 w 607639"/>
              <a:gd name="connsiteY41" fmla="*/ 111211 h 414642"/>
              <a:gd name="connsiteX42" fmla="*/ 425367 w 607639"/>
              <a:gd name="connsiteY42" fmla="*/ 101191 h 414642"/>
              <a:gd name="connsiteX43" fmla="*/ 496228 w 607639"/>
              <a:gd name="connsiteY43" fmla="*/ 101191 h 414642"/>
              <a:gd name="connsiteX44" fmla="*/ 506377 w 607639"/>
              <a:gd name="connsiteY44" fmla="*/ 111231 h 414642"/>
              <a:gd name="connsiteX45" fmla="*/ 506377 w 607639"/>
              <a:gd name="connsiteY45" fmla="*/ 182042 h 414642"/>
              <a:gd name="connsiteX46" fmla="*/ 496228 w 607639"/>
              <a:gd name="connsiteY46" fmla="*/ 192171 h 414642"/>
              <a:gd name="connsiteX47" fmla="*/ 486080 w 607639"/>
              <a:gd name="connsiteY47" fmla="*/ 182042 h 414642"/>
              <a:gd name="connsiteX48" fmla="*/ 486080 w 607639"/>
              <a:gd name="connsiteY48" fmla="*/ 135575 h 414642"/>
              <a:gd name="connsiteX49" fmla="*/ 402043 w 607639"/>
              <a:gd name="connsiteY49" fmla="*/ 219447 h 414642"/>
              <a:gd name="connsiteX50" fmla="*/ 394921 w 607639"/>
              <a:gd name="connsiteY50" fmla="*/ 222468 h 414642"/>
              <a:gd name="connsiteX51" fmla="*/ 387889 w 607639"/>
              <a:gd name="connsiteY51" fmla="*/ 219447 h 414642"/>
              <a:gd name="connsiteX52" fmla="*/ 344268 w 607639"/>
              <a:gd name="connsiteY52" fmla="*/ 176001 h 414642"/>
              <a:gd name="connsiteX53" fmla="*/ 270380 w 607639"/>
              <a:gd name="connsiteY53" fmla="*/ 249744 h 414642"/>
              <a:gd name="connsiteX54" fmla="*/ 263258 w 607639"/>
              <a:gd name="connsiteY54" fmla="*/ 252765 h 414642"/>
              <a:gd name="connsiteX55" fmla="*/ 256225 w 607639"/>
              <a:gd name="connsiteY55" fmla="*/ 249744 h 414642"/>
              <a:gd name="connsiteX56" fmla="*/ 256225 w 607639"/>
              <a:gd name="connsiteY56" fmla="*/ 235617 h 414642"/>
              <a:gd name="connsiteX57" fmla="*/ 337235 w 607639"/>
              <a:gd name="connsiteY57" fmla="*/ 154766 h 414642"/>
              <a:gd name="connsiteX58" fmla="*/ 338837 w 607639"/>
              <a:gd name="connsiteY58" fmla="*/ 153433 h 414642"/>
              <a:gd name="connsiteX59" fmla="*/ 340618 w 607639"/>
              <a:gd name="connsiteY59" fmla="*/ 152456 h 414642"/>
              <a:gd name="connsiteX60" fmla="*/ 341508 w 607639"/>
              <a:gd name="connsiteY60" fmla="*/ 152101 h 414642"/>
              <a:gd name="connsiteX61" fmla="*/ 343378 w 607639"/>
              <a:gd name="connsiteY61" fmla="*/ 151745 h 414642"/>
              <a:gd name="connsiteX62" fmla="*/ 344268 w 607639"/>
              <a:gd name="connsiteY62" fmla="*/ 151745 h 414642"/>
              <a:gd name="connsiteX63" fmla="*/ 346226 w 607639"/>
              <a:gd name="connsiteY63" fmla="*/ 151923 h 414642"/>
              <a:gd name="connsiteX64" fmla="*/ 351390 w 607639"/>
              <a:gd name="connsiteY64" fmla="*/ 154766 h 414642"/>
              <a:gd name="connsiteX65" fmla="*/ 394921 w 607639"/>
              <a:gd name="connsiteY65" fmla="*/ 198213 h 414642"/>
              <a:gd name="connsiteX66" fmla="*/ 471925 w 607639"/>
              <a:gd name="connsiteY66" fmla="*/ 121359 h 414642"/>
              <a:gd name="connsiteX67" fmla="*/ 425367 w 607639"/>
              <a:gd name="connsiteY67" fmla="*/ 121359 h 414642"/>
              <a:gd name="connsiteX68" fmla="*/ 415218 w 607639"/>
              <a:gd name="connsiteY68" fmla="*/ 111231 h 414642"/>
              <a:gd name="connsiteX69" fmla="*/ 425367 w 607639"/>
              <a:gd name="connsiteY69" fmla="*/ 101191 h 414642"/>
              <a:gd name="connsiteX70" fmla="*/ 101297 w 607639"/>
              <a:gd name="connsiteY70" fmla="*/ 91029 h 414642"/>
              <a:gd name="connsiteX71" fmla="*/ 111423 w 607639"/>
              <a:gd name="connsiteY71" fmla="*/ 101159 h 414642"/>
              <a:gd name="connsiteX72" fmla="*/ 111423 w 607639"/>
              <a:gd name="connsiteY72" fmla="*/ 262887 h 414642"/>
              <a:gd name="connsiteX73" fmla="*/ 101297 w 607639"/>
              <a:gd name="connsiteY73" fmla="*/ 273017 h 414642"/>
              <a:gd name="connsiteX74" fmla="*/ 91171 w 607639"/>
              <a:gd name="connsiteY74" fmla="*/ 262887 h 414642"/>
              <a:gd name="connsiteX75" fmla="*/ 91171 w 607639"/>
              <a:gd name="connsiteY75" fmla="*/ 101159 h 414642"/>
              <a:gd name="connsiteX76" fmla="*/ 101297 w 607639"/>
              <a:gd name="connsiteY76" fmla="*/ 91029 h 414642"/>
              <a:gd name="connsiteX77" fmla="*/ 70848 w 607639"/>
              <a:gd name="connsiteY77" fmla="*/ 20177 h 414642"/>
              <a:gd name="connsiteX78" fmla="*/ 60791 w 607639"/>
              <a:gd name="connsiteY78" fmla="*/ 30309 h 414642"/>
              <a:gd name="connsiteX79" fmla="*/ 60791 w 607639"/>
              <a:gd name="connsiteY79" fmla="*/ 343802 h 414642"/>
              <a:gd name="connsiteX80" fmla="*/ 222780 w 607639"/>
              <a:gd name="connsiteY80" fmla="*/ 343802 h 414642"/>
              <a:gd name="connsiteX81" fmla="*/ 232927 w 607639"/>
              <a:gd name="connsiteY81" fmla="*/ 353935 h 414642"/>
              <a:gd name="connsiteX82" fmla="*/ 232927 w 607639"/>
              <a:gd name="connsiteY82" fmla="*/ 364067 h 414642"/>
              <a:gd name="connsiteX83" fmla="*/ 374712 w 607639"/>
              <a:gd name="connsiteY83" fmla="*/ 364067 h 414642"/>
              <a:gd name="connsiteX84" fmla="*/ 374712 w 607639"/>
              <a:gd name="connsiteY84" fmla="*/ 353935 h 414642"/>
              <a:gd name="connsiteX85" fmla="*/ 384859 w 607639"/>
              <a:gd name="connsiteY85" fmla="*/ 343802 h 414642"/>
              <a:gd name="connsiteX86" fmla="*/ 546848 w 607639"/>
              <a:gd name="connsiteY86" fmla="*/ 343802 h 414642"/>
              <a:gd name="connsiteX87" fmla="*/ 546848 w 607639"/>
              <a:gd name="connsiteY87" fmla="*/ 30309 h 414642"/>
              <a:gd name="connsiteX88" fmla="*/ 536702 w 607639"/>
              <a:gd name="connsiteY88" fmla="*/ 20177 h 414642"/>
              <a:gd name="connsiteX89" fmla="*/ 70848 w 607639"/>
              <a:gd name="connsiteY89" fmla="*/ 0 h 414642"/>
              <a:gd name="connsiteX90" fmla="*/ 536702 w 607639"/>
              <a:gd name="connsiteY90" fmla="*/ 0 h 414642"/>
              <a:gd name="connsiteX91" fmla="*/ 567142 w 607639"/>
              <a:gd name="connsiteY91" fmla="*/ 30309 h 414642"/>
              <a:gd name="connsiteX92" fmla="*/ 567142 w 607639"/>
              <a:gd name="connsiteY92" fmla="*/ 343802 h 414642"/>
              <a:gd name="connsiteX93" fmla="*/ 597492 w 607639"/>
              <a:gd name="connsiteY93" fmla="*/ 343802 h 414642"/>
              <a:gd name="connsiteX94" fmla="*/ 607639 w 607639"/>
              <a:gd name="connsiteY94" fmla="*/ 353935 h 414642"/>
              <a:gd name="connsiteX95" fmla="*/ 607639 w 607639"/>
              <a:gd name="connsiteY95" fmla="*/ 384244 h 414642"/>
              <a:gd name="connsiteX96" fmla="*/ 577199 w 607639"/>
              <a:gd name="connsiteY96" fmla="*/ 414642 h 414642"/>
              <a:gd name="connsiteX97" fmla="*/ 30351 w 607639"/>
              <a:gd name="connsiteY97" fmla="*/ 414642 h 414642"/>
              <a:gd name="connsiteX98" fmla="*/ 0 w 607639"/>
              <a:gd name="connsiteY98" fmla="*/ 384244 h 414642"/>
              <a:gd name="connsiteX99" fmla="*/ 0 w 607639"/>
              <a:gd name="connsiteY99" fmla="*/ 353935 h 414642"/>
              <a:gd name="connsiteX100" fmla="*/ 10147 w 607639"/>
              <a:gd name="connsiteY100" fmla="*/ 343802 h 414642"/>
              <a:gd name="connsiteX101" fmla="*/ 40497 w 607639"/>
              <a:gd name="connsiteY101" fmla="*/ 343802 h 414642"/>
              <a:gd name="connsiteX102" fmla="*/ 40497 w 607639"/>
              <a:gd name="connsiteY102" fmla="*/ 30309 h 414642"/>
              <a:gd name="connsiteX103" fmla="*/ 70848 w 607639"/>
              <a:gd name="connsiteY103"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07639" h="414642">
                <a:moveTo>
                  <a:pt x="20293" y="364067"/>
                </a:moveTo>
                <a:lnTo>
                  <a:pt x="20293" y="384244"/>
                </a:lnTo>
                <a:cubicBezTo>
                  <a:pt x="20293" y="390377"/>
                  <a:pt x="24298"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141754" y="232583"/>
                </a:moveTo>
                <a:lnTo>
                  <a:pt x="161961" y="232583"/>
                </a:lnTo>
                <a:cubicBezTo>
                  <a:pt x="168104" y="232583"/>
                  <a:pt x="172110" y="236584"/>
                  <a:pt x="172110" y="242719"/>
                </a:cubicBezTo>
                <a:cubicBezTo>
                  <a:pt x="172110" y="248764"/>
                  <a:pt x="168104" y="252765"/>
                  <a:pt x="161961" y="252765"/>
                </a:cubicBezTo>
                <a:lnTo>
                  <a:pt x="141754" y="252765"/>
                </a:lnTo>
                <a:cubicBezTo>
                  <a:pt x="135700" y="252765"/>
                  <a:pt x="131605" y="248764"/>
                  <a:pt x="131605" y="242719"/>
                </a:cubicBezTo>
                <a:cubicBezTo>
                  <a:pt x="131605" y="236584"/>
                  <a:pt x="135700" y="232583"/>
                  <a:pt x="141754" y="232583"/>
                </a:cubicBezTo>
                <a:close/>
                <a:moveTo>
                  <a:pt x="141758" y="192149"/>
                </a:moveTo>
                <a:lnTo>
                  <a:pt x="182279" y="192149"/>
                </a:lnTo>
                <a:cubicBezTo>
                  <a:pt x="188335" y="192149"/>
                  <a:pt x="192432" y="196150"/>
                  <a:pt x="192432" y="202196"/>
                </a:cubicBezTo>
                <a:cubicBezTo>
                  <a:pt x="192432" y="208330"/>
                  <a:pt x="188335" y="212331"/>
                  <a:pt x="182279" y="212331"/>
                </a:cubicBezTo>
                <a:lnTo>
                  <a:pt x="141758" y="212331"/>
                </a:lnTo>
                <a:cubicBezTo>
                  <a:pt x="135702" y="212331"/>
                  <a:pt x="131605" y="208330"/>
                  <a:pt x="131605" y="202196"/>
                </a:cubicBezTo>
                <a:cubicBezTo>
                  <a:pt x="131605" y="196150"/>
                  <a:pt x="135702" y="192149"/>
                  <a:pt x="141758" y="192149"/>
                </a:cubicBezTo>
                <a:close/>
                <a:moveTo>
                  <a:pt x="141754" y="151716"/>
                </a:moveTo>
                <a:lnTo>
                  <a:pt x="161961" y="151716"/>
                </a:lnTo>
                <a:cubicBezTo>
                  <a:pt x="168104" y="151716"/>
                  <a:pt x="172110" y="155717"/>
                  <a:pt x="172110" y="161763"/>
                </a:cubicBezTo>
                <a:cubicBezTo>
                  <a:pt x="172110" y="167897"/>
                  <a:pt x="168104" y="171898"/>
                  <a:pt x="161961" y="171898"/>
                </a:cubicBezTo>
                <a:lnTo>
                  <a:pt x="141754" y="171898"/>
                </a:lnTo>
                <a:cubicBezTo>
                  <a:pt x="135700" y="171898"/>
                  <a:pt x="131605" y="167897"/>
                  <a:pt x="131605" y="161763"/>
                </a:cubicBezTo>
                <a:cubicBezTo>
                  <a:pt x="131605" y="155717"/>
                  <a:pt x="135700" y="151716"/>
                  <a:pt x="141754" y="151716"/>
                </a:cubicBezTo>
                <a:close/>
                <a:moveTo>
                  <a:pt x="141758" y="111211"/>
                </a:moveTo>
                <a:lnTo>
                  <a:pt x="182279" y="111211"/>
                </a:lnTo>
                <a:cubicBezTo>
                  <a:pt x="188335" y="111211"/>
                  <a:pt x="192432" y="115297"/>
                  <a:pt x="192432" y="121337"/>
                </a:cubicBezTo>
                <a:cubicBezTo>
                  <a:pt x="192432" y="127377"/>
                  <a:pt x="188335" y="131463"/>
                  <a:pt x="182279" y="131463"/>
                </a:cubicBezTo>
                <a:lnTo>
                  <a:pt x="141758" y="131463"/>
                </a:lnTo>
                <a:cubicBezTo>
                  <a:pt x="135702" y="131463"/>
                  <a:pt x="131605" y="127377"/>
                  <a:pt x="131605" y="121337"/>
                </a:cubicBezTo>
                <a:cubicBezTo>
                  <a:pt x="131605" y="115297"/>
                  <a:pt x="135702" y="111211"/>
                  <a:pt x="141758" y="111211"/>
                </a:cubicBezTo>
                <a:close/>
                <a:moveTo>
                  <a:pt x="425367" y="101191"/>
                </a:moveTo>
                <a:lnTo>
                  <a:pt x="496228" y="101191"/>
                </a:lnTo>
                <a:cubicBezTo>
                  <a:pt x="502282" y="101191"/>
                  <a:pt x="506377" y="105189"/>
                  <a:pt x="506377" y="111231"/>
                </a:cubicBezTo>
                <a:lnTo>
                  <a:pt x="506377" y="182042"/>
                </a:lnTo>
                <a:cubicBezTo>
                  <a:pt x="506377" y="188084"/>
                  <a:pt x="502282" y="192171"/>
                  <a:pt x="496228" y="192171"/>
                </a:cubicBezTo>
                <a:cubicBezTo>
                  <a:pt x="490175" y="192171"/>
                  <a:pt x="486080" y="188084"/>
                  <a:pt x="486080" y="182042"/>
                </a:cubicBezTo>
                <a:lnTo>
                  <a:pt x="486080" y="135575"/>
                </a:lnTo>
                <a:lnTo>
                  <a:pt x="402043" y="219447"/>
                </a:lnTo>
                <a:cubicBezTo>
                  <a:pt x="399996" y="221491"/>
                  <a:pt x="397948" y="222468"/>
                  <a:pt x="394921" y="222468"/>
                </a:cubicBezTo>
                <a:cubicBezTo>
                  <a:pt x="391895" y="222468"/>
                  <a:pt x="389847" y="221491"/>
                  <a:pt x="387889" y="219447"/>
                </a:cubicBezTo>
                <a:lnTo>
                  <a:pt x="344268" y="176001"/>
                </a:lnTo>
                <a:lnTo>
                  <a:pt x="270380" y="249744"/>
                </a:lnTo>
                <a:cubicBezTo>
                  <a:pt x="268332" y="251788"/>
                  <a:pt x="266285" y="252765"/>
                  <a:pt x="263258" y="252765"/>
                </a:cubicBezTo>
                <a:cubicBezTo>
                  <a:pt x="260231" y="252765"/>
                  <a:pt x="258184" y="251788"/>
                  <a:pt x="256225" y="249744"/>
                </a:cubicBezTo>
                <a:cubicBezTo>
                  <a:pt x="252130" y="245746"/>
                  <a:pt x="252130" y="239616"/>
                  <a:pt x="256225" y="235617"/>
                </a:cubicBezTo>
                <a:lnTo>
                  <a:pt x="337235" y="154766"/>
                </a:lnTo>
                <a:cubicBezTo>
                  <a:pt x="337769" y="154233"/>
                  <a:pt x="338303" y="153789"/>
                  <a:pt x="338837" y="153433"/>
                </a:cubicBezTo>
                <a:cubicBezTo>
                  <a:pt x="339372" y="152989"/>
                  <a:pt x="339995" y="152723"/>
                  <a:pt x="340618" y="152456"/>
                </a:cubicBezTo>
                <a:cubicBezTo>
                  <a:pt x="340885" y="152367"/>
                  <a:pt x="341152" y="152190"/>
                  <a:pt x="341508" y="152101"/>
                </a:cubicBezTo>
                <a:cubicBezTo>
                  <a:pt x="342131" y="151923"/>
                  <a:pt x="342754" y="151834"/>
                  <a:pt x="343378" y="151745"/>
                </a:cubicBezTo>
                <a:cubicBezTo>
                  <a:pt x="343645" y="151745"/>
                  <a:pt x="344001" y="151745"/>
                  <a:pt x="344268" y="151745"/>
                </a:cubicBezTo>
                <a:cubicBezTo>
                  <a:pt x="344980" y="151745"/>
                  <a:pt x="345603" y="151745"/>
                  <a:pt x="346226" y="151923"/>
                </a:cubicBezTo>
                <a:cubicBezTo>
                  <a:pt x="348096" y="152278"/>
                  <a:pt x="349876" y="153256"/>
                  <a:pt x="351390" y="154766"/>
                </a:cubicBezTo>
                <a:lnTo>
                  <a:pt x="394921" y="198213"/>
                </a:lnTo>
                <a:lnTo>
                  <a:pt x="471925" y="121359"/>
                </a:lnTo>
                <a:lnTo>
                  <a:pt x="425367" y="121359"/>
                </a:lnTo>
                <a:cubicBezTo>
                  <a:pt x="419224" y="121359"/>
                  <a:pt x="415218" y="117361"/>
                  <a:pt x="415218" y="111231"/>
                </a:cubicBezTo>
                <a:cubicBezTo>
                  <a:pt x="415218" y="105189"/>
                  <a:pt x="419224" y="101191"/>
                  <a:pt x="425367" y="101191"/>
                </a:cubicBezTo>
                <a:close/>
                <a:moveTo>
                  <a:pt x="101297" y="91029"/>
                </a:moveTo>
                <a:cubicBezTo>
                  <a:pt x="107337" y="91029"/>
                  <a:pt x="111423" y="95028"/>
                  <a:pt x="111423" y="101159"/>
                </a:cubicBezTo>
                <a:lnTo>
                  <a:pt x="111423" y="262887"/>
                </a:lnTo>
                <a:cubicBezTo>
                  <a:pt x="111423" y="268929"/>
                  <a:pt x="107337" y="273017"/>
                  <a:pt x="101297" y="273017"/>
                </a:cubicBezTo>
                <a:cubicBezTo>
                  <a:pt x="95257" y="273017"/>
                  <a:pt x="91171" y="268929"/>
                  <a:pt x="91171" y="262887"/>
                </a:cubicBezTo>
                <a:lnTo>
                  <a:pt x="91171" y="101159"/>
                </a:lnTo>
                <a:cubicBezTo>
                  <a:pt x="91171" y="95028"/>
                  <a:pt x="95257" y="91029"/>
                  <a:pt x="101297" y="91029"/>
                </a:cubicBezTo>
                <a:close/>
                <a:moveTo>
                  <a:pt x="70848" y="20177"/>
                </a:moveTo>
                <a:cubicBezTo>
                  <a:pt x="64796" y="20177"/>
                  <a:pt x="60791" y="24265"/>
                  <a:pt x="60791" y="30309"/>
                </a:cubicBezTo>
                <a:lnTo>
                  <a:pt x="60791" y="343802"/>
                </a:lnTo>
                <a:lnTo>
                  <a:pt x="222780" y="343802"/>
                </a:lnTo>
                <a:cubicBezTo>
                  <a:pt x="228833" y="343802"/>
                  <a:pt x="232927" y="347890"/>
                  <a:pt x="232927" y="353935"/>
                </a:cubicBezTo>
                <a:lnTo>
                  <a:pt x="232927" y="364067"/>
                </a:lnTo>
                <a:lnTo>
                  <a:pt x="374712" y="364067"/>
                </a:lnTo>
                <a:lnTo>
                  <a:pt x="374712" y="353935"/>
                </a:lnTo>
                <a:cubicBezTo>
                  <a:pt x="374712" y="347890"/>
                  <a:pt x="378717" y="343802"/>
                  <a:pt x="384859" y="343802"/>
                </a:cubicBezTo>
                <a:lnTo>
                  <a:pt x="546848" y="343802"/>
                </a:lnTo>
                <a:lnTo>
                  <a:pt x="546848" y="30309"/>
                </a:lnTo>
                <a:cubicBezTo>
                  <a:pt x="546848" y="24265"/>
                  <a:pt x="542754" y="20177"/>
                  <a:pt x="536702" y="20177"/>
                </a:cubicBezTo>
                <a:close/>
                <a:moveTo>
                  <a:pt x="70848" y="0"/>
                </a:moveTo>
                <a:lnTo>
                  <a:pt x="536702" y="0"/>
                </a:lnTo>
                <a:cubicBezTo>
                  <a:pt x="553969" y="0"/>
                  <a:pt x="567142" y="13155"/>
                  <a:pt x="567142" y="30309"/>
                </a:cubicBezTo>
                <a:lnTo>
                  <a:pt x="567142" y="343802"/>
                </a:lnTo>
                <a:lnTo>
                  <a:pt x="597492" y="343802"/>
                </a:lnTo>
                <a:cubicBezTo>
                  <a:pt x="603545" y="343802"/>
                  <a:pt x="607639" y="347890"/>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0"/>
                  <a:pt x="4094" y="343802"/>
                  <a:pt x="10147" y="343802"/>
                </a:cubicBezTo>
                <a:lnTo>
                  <a:pt x="40497" y="343802"/>
                </a:lnTo>
                <a:lnTo>
                  <a:pt x="40497" y="30309"/>
                </a:lnTo>
                <a:cubicBezTo>
                  <a:pt x="40497" y="13155"/>
                  <a:pt x="53670" y="0"/>
                  <a:pt x="70848" y="0"/>
                </a:cubicBezTo>
                <a:close/>
              </a:path>
            </a:pathLst>
          </a:custGeom>
          <a:solidFill>
            <a:srgbClr val="1C50A2"/>
          </a:solidFill>
          <a:ln>
            <a:noFill/>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p>
        </p:txBody>
      </p:sp>
      <p:sp>
        <p:nvSpPr>
          <p:cNvPr id="65" name="iśḷíďe"/>
          <p:cNvSpPr txBox="1"/>
          <p:nvPr/>
        </p:nvSpPr>
        <p:spPr>
          <a:xfrm>
            <a:off x="8369806" y="4418108"/>
            <a:ext cx="3214257" cy="734686"/>
          </a:xfrm>
          <a:prstGeom prst="rect">
            <a:avLst/>
          </a:prstGeom>
          <a:noFill/>
        </p:spPr>
        <p:txBody>
          <a:bodyPr wrap="square" lIns="90000" tIns="46800" rIns="90000" bIns="46800" rtlCol="0">
            <a:normAutofit/>
          </a:bodyPr>
          <a:lstStyle>
            <a:defPPr>
              <a:defRPr lang="zh-CN"/>
            </a:defPPr>
            <a:lvl1pPr marL="171450" indent="-171450">
              <a:lnSpc>
                <a:spcPct val="130000"/>
              </a:lnSpc>
              <a:buFont typeface="Arial" panose="020B0604020202020204" pitchFamily="34" charset="0"/>
              <a:buChar char="•"/>
              <a:tabLst>
                <a:tab pos="227965" algn="l"/>
              </a:tabLst>
              <a:defRPr sz="900"/>
            </a:lvl1pPr>
          </a:lstStyle>
          <a:p>
            <a:r>
              <a:rPr lang="zh-CN" altLang="en-US" sz="1400" b="0" i="0" dirty="0">
                <a:solidFill>
                  <a:srgbClr val="191919"/>
                </a:solidFill>
                <a:effectLst/>
                <a:latin typeface="PingFang SC"/>
              </a:rPr>
              <a:t>密码安全技术（编号：</a:t>
            </a:r>
            <a:r>
              <a:rPr lang="en-US" altLang="zh-CN" sz="1400" b="0" i="0" dirty="0">
                <a:solidFill>
                  <a:srgbClr val="191919"/>
                </a:solidFill>
                <a:effectLst/>
                <a:latin typeface="PingFang SC"/>
              </a:rPr>
              <a:t>186103X</a:t>
            </a:r>
            <a:r>
              <a:rPr lang="zh-CN" altLang="en-US" sz="1400" b="0" i="0" dirty="0">
                <a:solidFill>
                  <a:srgbClr val="191919"/>
                </a:solidFill>
                <a:effectLst/>
                <a:latin typeface="PingFang SC"/>
              </a:rPr>
              <a:t>）</a:t>
            </a:r>
            <a:endParaRPr lang="en-US" altLang="zh-CN" sz="1400" b="0" i="0" dirty="0">
              <a:solidFill>
                <a:srgbClr val="191919"/>
              </a:solidFill>
              <a:effectLst/>
              <a:latin typeface="PingFang SC"/>
            </a:endParaRPr>
          </a:p>
          <a:p>
            <a:r>
              <a:rPr lang="zh-CN" altLang="en-US" sz="1400" b="0" i="0" dirty="0">
                <a:solidFill>
                  <a:srgbClr val="191919"/>
                </a:solidFill>
                <a:effectLst/>
                <a:latin typeface="PingFang SC"/>
              </a:rPr>
              <a:t>信息防御技术（编号：</a:t>
            </a:r>
            <a:r>
              <a:rPr lang="en-US" altLang="zh-CN" sz="1400" b="0" i="0" dirty="0">
                <a:solidFill>
                  <a:srgbClr val="191919"/>
                </a:solidFill>
                <a:effectLst/>
                <a:latin typeface="PingFang SC"/>
              </a:rPr>
              <a:t>186105X</a:t>
            </a:r>
            <a:r>
              <a:rPr lang="zh-CN" altLang="en-US" sz="1400" b="0" i="0" dirty="0">
                <a:solidFill>
                  <a:srgbClr val="191919"/>
                </a:solidFill>
                <a:effectLst/>
                <a:latin typeface="PingFang SC"/>
              </a:rPr>
              <a:t>）</a:t>
            </a:r>
            <a:endParaRPr lang="en-US" altLang="zh-CN" sz="1400" dirty="0"/>
          </a:p>
        </p:txBody>
      </p:sp>
      <p:sp>
        <p:nvSpPr>
          <p:cNvPr id="66" name="î$liḑê"/>
          <p:cNvSpPr txBox="1"/>
          <p:nvPr/>
        </p:nvSpPr>
        <p:spPr>
          <a:xfrm>
            <a:off x="8279111" y="3478368"/>
            <a:ext cx="3214257" cy="697559"/>
          </a:xfrm>
          <a:prstGeom prst="rect">
            <a:avLst/>
          </a:prstGeom>
          <a:noFill/>
        </p:spPr>
        <p:txBody>
          <a:bodyPr wrap="none" rtlCol="0" anchor="ctr">
            <a:normAutofit/>
          </a:bodyPr>
          <a:lstStyle/>
          <a:p>
            <a:r>
              <a:rPr lang="en-US" altLang="zh-CN" sz="1600" b="1" dirty="0"/>
              <a:t>《</a:t>
            </a:r>
            <a:r>
              <a:rPr lang="zh-CN" altLang="en-US" sz="1600" b="1" dirty="0"/>
              <a:t>中国禁止出口限制出口技术目录</a:t>
            </a:r>
            <a:r>
              <a:rPr lang="en-US" altLang="zh-CN" sz="1600" b="1" dirty="0"/>
              <a:t>》</a:t>
            </a:r>
            <a:endParaRPr lang="en-US" altLang="zh-CN" sz="1600" b="1" dirty="0"/>
          </a:p>
          <a:p>
            <a:pPr algn="r"/>
            <a:r>
              <a:rPr lang="en-US" altLang="zh-CN" sz="1200" dirty="0">
                <a:solidFill>
                  <a:srgbClr val="333333"/>
                </a:solidFill>
                <a:latin typeface="宋体" panose="02010600030101010101" pitchFamily="2" charset="-122"/>
                <a:ea typeface="宋体" panose="02010600030101010101" pitchFamily="2" charset="-122"/>
              </a:rPr>
              <a:t>&lt;</a:t>
            </a:r>
            <a:r>
              <a:rPr lang="zh-CN" altLang="en-US" sz="1200" dirty="0">
                <a:latin typeface="宋体" panose="02010600030101010101" pitchFamily="2" charset="-122"/>
                <a:ea typeface="宋体" panose="02010600030101010101" pitchFamily="2" charset="-122"/>
              </a:rPr>
              <a:t>商务部 科技部公告</a:t>
            </a:r>
            <a:r>
              <a:rPr lang="en-US" altLang="zh-CN" sz="1200" dirty="0">
                <a:latin typeface="宋体" panose="02010600030101010101" pitchFamily="2" charset="-122"/>
                <a:ea typeface="宋体" panose="02010600030101010101" pitchFamily="2" charset="-122"/>
              </a:rPr>
              <a:t>2020</a:t>
            </a:r>
            <a:r>
              <a:rPr lang="zh-CN" altLang="en-US" sz="1200" dirty="0">
                <a:latin typeface="宋体" panose="02010600030101010101" pitchFamily="2" charset="-122"/>
                <a:ea typeface="宋体" panose="02010600030101010101" pitchFamily="2" charset="-122"/>
              </a:rPr>
              <a:t>年第</a:t>
            </a:r>
            <a:r>
              <a:rPr lang="en-US" altLang="zh-CN" sz="1200" dirty="0">
                <a:latin typeface="宋体" panose="02010600030101010101" pitchFamily="2" charset="-122"/>
                <a:ea typeface="宋体" panose="02010600030101010101" pitchFamily="2" charset="-122"/>
              </a:rPr>
              <a:t>38</a:t>
            </a:r>
            <a:r>
              <a:rPr lang="zh-CN" altLang="en-US" sz="1200" dirty="0">
                <a:latin typeface="宋体" panose="02010600030101010101" pitchFamily="2" charset="-122"/>
                <a:ea typeface="宋体" panose="02010600030101010101" pitchFamily="2" charset="-122"/>
              </a:rPr>
              <a:t>号</a:t>
            </a:r>
            <a:r>
              <a:rPr lang="en-US" altLang="zh-CN" sz="1200" dirty="0">
                <a:solidFill>
                  <a:srgbClr val="333333"/>
                </a:solidFill>
                <a:latin typeface="宋体" panose="02010600030101010101" pitchFamily="2" charset="-122"/>
                <a:ea typeface="宋体" panose="02010600030101010101" pitchFamily="2" charset="-122"/>
              </a:rPr>
              <a:t>&gt;</a:t>
            </a:r>
            <a:endParaRPr lang="en-US" altLang="zh-CN" sz="1200" dirty="0">
              <a:solidFill>
                <a:srgbClr val="333333"/>
              </a:solidFill>
              <a:latin typeface="宋体" panose="02010600030101010101" pitchFamily="2" charset="-122"/>
              <a:ea typeface="宋体" panose="02010600030101010101" pitchFamily="2" charset="-122"/>
            </a:endParaRPr>
          </a:p>
        </p:txBody>
      </p:sp>
      <p:sp>
        <p:nvSpPr>
          <p:cNvPr id="67" name="íṥḷíḓé"/>
          <p:cNvSpPr/>
          <p:nvPr/>
        </p:nvSpPr>
        <p:spPr bwMode="auto">
          <a:xfrm>
            <a:off x="8502468" y="3065001"/>
            <a:ext cx="478639" cy="314632"/>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141754 w 607639"/>
              <a:gd name="connsiteY14" fmla="*/ 232583 h 414642"/>
              <a:gd name="connsiteX15" fmla="*/ 161961 w 607639"/>
              <a:gd name="connsiteY15" fmla="*/ 232583 h 414642"/>
              <a:gd name="connsiteX16" fmla="*/ 172110 w 607639"/>
              <a:gd name="connsiteY16" fmla="*/ 242719 h 414642"/>
              <a:gd name="connsiteX17" fmla="*/ 161961 w 607639"/>
              <a:gd name="connsiteY17" fmla="*/ 252765 h 414642"/>
              <a:gd name="connsiteX18" fmla="*/ 141754 w 607639"/>
              <a:gd name="connsiteY18" fmla="*/ 252765 h 414642"/>
              <a:gd name="connsiteX19" fmla="*/ 131605 w 607639"/>
              <a:gd name="connsiteY19" fmla="*/ 242719 h 414642"/>
              <a:gd name="connsiteX20" fmla="*/ 141754 w 607639"/>
              <a:gd name="connsiteY20" fmla="*/ 232583 h 414642"/>
              <a:gd name="connsiteX21" fmla="*/ 141758 w 607639"/>
              <a:gd name="connsiteY21" fmla="*/ 192149 h 414642"/>
              <a:gd name="connsiteX22" fmla="*/ 182279 w 607639"/>
              <a:gd name="connsiteY22" fmla="*/ 192149 h 414642"/>
              <a:gd name="connsiteX23" fmla="*/ 192432 w 607639"/>
              <a:gd name="connsiteY23" fmla="*/ 202196 h 414642"/>
              <a:gd name="connsiteX24" fmla="*/ 182279 w 607639"/>
              <a:gd name="connsiteY24" fmla="*/ 212331 h 414642"/>
              <a:gd name="connsiteX25" fmla="*/ 141758 w 607639"/>
              <a:gd name="connsiteY25" fmla="*/ 212331 h 414642"/>
              <a:gd name="connsiteX26" fmla="*/ 131605 w 607639"/>
              <a:gd name="connsiteY26" fmla="*/ 202196 h 414642"/>
              <a:gd name="connsiteX27" fmla="*/ 141758 w 607639"/>
              <a:gd name="connsiteY27" fmla="*/ 192149 h 414642"/>
              <a:gd name="connsiteX28" fmla="*/ 141754 w 607639"/>
              <a:gd name="connsiteY28" fmla="*/ 151716 h 414642"/>
              <a:gd name="connsiteX29" fmla="*/ 161961 w 607639"/>
              <a:gd name="connsiteY29" fmla="*/ 151716 h 414642"/>
              <a:gd name="connsiteX30" fmla="*/ 172110 w 607639"/>
              <a:gd name="connsiteY30" fmla="*/ 161763 h 414642"/>
              <a:gd name="connsiteX31" fmla="*/ 161961 w 607639"/>
              <a:gd name="connsiteY31" fmla="*/ 171898 h 414642"/>
              <a:gd name="connsiteX32" fmla="*/ 141754 w 607639"/>
              <a:gd name="connsiteY32" fmla="*/ 171898 h 414642"/>
              <a:gd name="connsiteX33" fmla="*/ 131605 w 607639"/>
              <a:gd name="connsiteY33" fmla="*/ 161763 h 414642"/>
              <a:gd name="connsiteX34" fmla="*/ 141754 w 607639"/>
              <a:gd name="connsiteY34" fmla="*/ 151716 h 414642"/>
              <a:gd name="connsiteX35" fmla="*/ 141758 w 607639"/>
              <a:gd name="connsiteY35" fmla="*/ 111211 h 414642"/>
              <a:gd name="connsiteX36" fmla="*/ 182279 w 607639"/>
              <a:gd name="connsiteY36" fmla="*/ 111211 h 414642"/>
              <a:gd name="connsiteX37" fmla="*/ 192432 w 607639"/>
              <a:gd name="connsiteY37" fmla="*/ 121337 h 414642"/>
              <a:gd name="connsiteX38" fmla="*/ 182279 w 607639"/>
              <a:gd name="connsiteY38" fmla="*/ 131463 h 414642"/>
              <a:gd name="connsiteX39" fmla="*/ 141758 w 607639"/>
              <a:gd name="connsiteY39" fmla="*/ 131463 h 414642"/>
              <a:gd name="connsiteX40" fmla="*/ 131605 w 607639"/>
              <a:gd name="connsiteY40" fmla="*/ 121337 h 414642"/>
              <a:gd name="connsiteX41" fmla="*/ 141758 w 607639"/>
              <a:gd name="connsiteY41" fmla="*/ 111211 h 414642"/>
              <a:gd name="connsiteX42" fmla="*/ 425367 w 607639"/>
              <a:gd name="connsiteY42" fmla="*/ 101191 h 414642"/>
              <a:gd name="connsiteX43" fmla="*/ 496228 w 607639"/>
              <a:gd name="connsiteY43" fmla="*/ 101191 h 414642"/>
              <a:gd name="connsiteX44" fmla="*/ 506377 w 607639"/>
              <a:gd name="connsiteY44" fmla="*/ 111231 h 414642"/>
              <a:gd name="connsiteX45" fmla="*/ 506377 w 607639"/>
              <a:gd name="connsiteY45" fmla="*/ 182042 h 414642"/>
              <a:gd name="connsiteX46" fmla="*/ 496228 w 607639"/>
              <a:gd name="connsiteY46" fmla="*/ 192171 h 414642"/>
              <a:gd name="connsiteX47" fmla="*/ 486080 w 607639"/>
              <a:gd name="connsiteY47" fmla="*/ 182042 h 414642"/>
              <a:gd name="connsiteX48" fmla="*/ 486080 w 607639"/>
              <a:gd name="connsiteY48" fmla="*/ 135575 h 414642"/>
              <a:gd name="connsiteX49" fmla="*/ 402043 w 607639"/>
              <a:gd name="connsiteY49" fmla="*/ 219447 h 414642"/>
              <a:gd name="connsiteX50" fmla="*/ 394921 w 607639"/>
              <a:gd name="connsiteY50" fmla="*/ 222468 h 414642"/>
              <a:gd name="connsiteX51" fmla="*/ 387889 w 607639"/>
              <a:gd name="connsiteY51" fmla="*/ 219447 h 414642"/>
              <a:gd name="connsiteX52" fmla="*/ 344268 w 607639"/>
              <a:gd name="connsiteY52" fmla="*/ 176001 h 414642"/>
              <a:gd name="connsiteX53" fmla="*/ 270380 w 607639"/>
              <a:gd name="connsiteY53" fmla="*/ 249744 h 414642"/>
              <a:gd name="connsiteX54" fmla="*/ 263258 w 607639"/>
              <a:gd name="connsiteY54" fmla="*/ 252765 h 414642"/>
              <a:gd name="connsiteX55" fmla="*/ 256225 w 607639"/>
              <a:gd name="connsiteY55" fmla="*/ 249744 h 414642"/>
              <a:gd name="connsiteX56" fmla="*/ 256225 w 607639"/>
              <a:gd name="connsiteY56" fmla="*/ 235617 h 414642"/>
              <a:gd name="connsiteX57" fmla="*/ 337235 w 607639"/>
              <a:gd name="connsiteY57" fmla="*/ 154766 h 414642"/>
              <a:gd name="connsiteX58" fmla="*/ 338837 w 607639"/>
              <a:gd name="connsiteY58" fmla="*/ 153433 h 414642"/>
              <a:gd name="connsiteX59" fmla="*/ 340618 w 607639"/>
              <a:gd name="connsiteY59" fmla="*/ 152456 h 414642"/>
              <a:gd name="connsiteX60" fmla="*/ 341508 w 607639"/>
              <a:gd name="connsiteY60" fmla="*/ 152101 h 414642"/>
              <a:gd name="connsiteX61" fmla="*/ 343378 w 607639"/>
              <a:gd name="connsiteY61" fmla="*/ 151745 h 414642"/>
              <a:gd name="connsiteX62" fmla="*/ 344268 w 607639"/>
              <a:gd name="connsiteY62" fmla="*/ 151745 h 414642"/>
              <a:gd name="connsiteX63" fmla="*/ 346226 w 607639"/>
              <a:gd name="connsiteY63" fmla="*/ 151923 h 414642"/>
              <a:gd name="connsiteX64" fmla="*/ 351390 w 607639"/>
              <a:gd name="connsiteY64" fmla="*/ 154766 h 414642"/>
              <a:gd name="connsiteX65" fmla="*/ 394921 w 607639"/>
              <a:gd name="connsiteY65" fmla="*/ 198213 h 414642"/>
              <a:gd name="connsiteX66" fmla="*/ 471925 w 607639"/>
              <a:gd name="connsiteY66" fmla="*/ 121359 h 414642"/>
              <a:gd name="connsiteX67" fmla="*/ 425367 w 607639"/>
              <a:gd name="connsiteY67" fmla="*/ 121359 h 414642"/>
              <a:gd name="connsiteX68" fmla="*/ 415218 w 607639"/>
              <a:gd name="connsiteY68" fmla="*/ 111231 h 414642"/>
              <a:gd name="connsiteX69" fmla="*/ 425367 w 607639"/>
              <a:gd name="connsiteY69" fmla="*/ 101191 h 414642"/>
              <a:gd name="connsiteX70" fmla="*/ 101297 w 607639"/>
              <a:gd name="connsiteY70" fmla="*/ 91029 h 414642"/>
              <a:gd name="connsiteX71" fmla="*/ 111423 w 607639"/>
              <a:gd name="connsiteY71" fmla="*/ 101159 h 414642"/>
              <a:gd name="connsiteX72" fmla="*/ 111423 w 607639"/>
              <a:gd name="connsiteY72" fmla="*/ 262887 h 414642"/>
              <a:gd name="connsiteX73" fmla="*/ 101297 w 607639"/>
              <a:gd name="connsiteY73" fmla="*/ 273017 h 414642"/>
              <a:gd name="connsiteX74" fmla="*/ 91171 w 607639"/>
              <a:gd name="connsiteY74" fmla="*/ 262887 h 414642"/>
              <a:gd name="connsiteX75" fmla="*/ 91171 w 607639"/>
              <a:gd name="connsiteY75" fmla="*/ 101159 h 414642"/>
              <a:gd name="connsiteX76" fmla="*/ 101297 w 607639"/>
              <a:gd name="connsiteY76" fmla="*/ 91029 h 414642"/>
              <a:gd name="connsiteX77" fmla="*/ 70848 w 607639"/>
              <a:gd name="connsiteY77" fmla="*/ 20177 h 414642"/>
              <a:gd name="connsiteX78" fmla="*/ 60791 w 607639"/>
              <a:gd name="connsiteY78" fmla="*/ 30309 h 414642"/>
              <a:gd name="connsiteX79" fmla="*/ 60791 w 607639"/>
              <a:gd name="connsiteY79" fmla="*/ 343802 h 414642"/>
              <a:gd name="connsiteX80" fmla="*/ 222780 w 607639"/>
              <a:gd name="connsiteY80" fmla="*/ 343802 h 414642"/>
              <a:gd name="connsiteX81" fmla="*/ 232927 w 607639"/>
              <a:gd name="connsiteY81" fmla="*/ 353935 h 414642"/>
              <a:gd name="connsiteX82" fmla="*/ 232927 w 607639"/>
              <a:gd name="connsiteY82" fmla="*/ 364067 h 414642"/>
              <a:gd name="connsiteX83" fmla="*/ 374712 w 607639"/>
              <a:gd name="connsiteY83" fmla="*/ 364067 h 414642"/>
              <a:gd name="connsiteX84" fmla="*/ 374712 w 607639"/>
              <a:gd name="connsiteY84" fmla="*/ 353935 h 414642"/>
              <a:gd name="connsiteX85" fmla="*/ 384859 w 607639"/>
              <a:gd name="connsiteY85" fmla="*/ 343802 h 414642"/>
              <a:gd name="connsiteX86" fmla="*/ 546848 w 607639"/>
              <a:gd name="connsiteY86" fmla="*/ 343802 h 414642"/>
              <a:gd name="connsiteX87" fmla="*/ 546848 w 607639"/>
              <a:gd name="connsiteY87" fmla="*/ 30309 h 414642"/>
              <a:gd name="connsiteX88" fmla="*/ 536702 w 607639"/>
              <a:gd name="connsiteY88" fmla="*/ 20177 h 414642"/>
              <a:gd name="connsiteX89" fmla="*/ 70848 w 607639"/>
              <a:gd name="connsiteY89" fmla="*/ 0 h 414642"/>
              <a:gd name="connsiteX90" fmla="*/ 536702 w 607639"/>
              <a:gd name="connsiteY90" fmla="*/ 0 h 414642"/>
              <a:gd name="connsiteX91" fmla="*/ 567142 w 607639"/>
              <a:gd name="connsiteY91" fmla="*/ 30309 h 414642"/>
              <a:gd name="connsiteX92" fmla="*/ 567142 w 607639"/>
              <a:gd name="connsiteY92" fmla="*/ 343802 h 414642"/>
              <a:gd name="connsiteX93" fmla="*/ 597492 w 607639"/>
              <a:gd name="connsiteY93" fmla="*/ 343802 h 414642"/>
              <a:gd name="connsiteX94" fmla="*/ 607639 w 607639"/>
              <a:gd name="connsiteY94" fmla="*/ 353935 h 414642"/>
              <a:gd name="connsiteX95" fmla="*/ 607639 w 607639"/>
              <a:gd name="connsiteY95" fmla="*/ 384244 h 414642"/>
              <a:gd name="connsiteX96" fmla="*/ 577199 w 607639"/>
              <a:gd name="connsiteY96" fmla="*/ 414642 h 414642"/>
              <a:gd name="connsiteX97" fmla="*/ 30351 w 607639"/>
              <a:gd name="connsiteY97" fmla="*/ 414642 h 414642"/>
              <a:gd name="connsiteX98" fmla="*/ 0 w 607639"/>
              <a:gd name="connsiteY98" fmla="*/ 384244 h 414642"/>
              <a:gd name="connsiteX99" fmla="*/ 0 w 607639"/>
              <a:gd name="connsiteY99" fmla="*/ 353935 h 414642"/>
              <a:gd name="connsiteX100" fmla="*/ 10147 w 607639"/>
              <a:gd name="connsiteY100" fmla="*/ 343802 h 414642"/>
              <a:gd name="connsiteX101" fmla="*/ 40497 w 607639"/>
              <a:gd name="connsiteY101" fmla="*/ 343802 h 414642"/>
              <a:gd name="connsiteX102" fmla="*/ 40497 w 607639"/>
              <a:gd name="connsiteY102" fmla="*/ 30309 h 414642"/>
              <a:gd name="connsiteX103" fmla="*/ 70848 w 607639"/>
              <a:gd name="connsiteY103"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07639" h="414642">
                <a:moveTo>
                  <a:pt x="20293" y="364067"/>
                </a:moveTo>
                <a:lnTo>
                  <a:pt x="20293" y="384244"/>
                </a:lnTo>
                <a:cubicBezTo>
                  <a:pt x="20293" y="390377"/>
                  <a:pt x="24298"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141754" y="232583"/>
                </a:moveTo>
                <a:lnTo>
                  <a:pt x="161961" y="232583"/>
                </a:lnTo>
                <a:cubicBezTo>
                  <a:pt x="168104" y="232583"/>
                  <a:pt x="172110" y="236584"/>
                  <a:pt x="172110" y="242719"/>
                </a:cubicBezTo>
                <a:cubicBezTo>
                  <a:pt x="172110" y="248764"/>
                  <a:pt x="168104" y="252765"/>
                  <a:pt x="161961" y="252765"/>
                </a:cubicBezTo>
                <a:lnTo>
                  <a:pt x="141754" y="252765"/>
                </a:lnTo>
                <a:cubicBezTo>
                  <a:pt x="135700" y="252765"/>
                  <a:pt x="131605" y="248764"/>
                  <a:pt x="131605" y="242719"/>
                </a:cubicBezTo>
                <a:cubicBezTo>
                  <a:pt x="131605" y="236584"/>
                  <a:pt x="135700" y="232583"/>
                  <a:pt x="141754" y="232583"/>
                </a:cubicBezTo>
                <a:close/>
                <a:moveTo>
                  <a:pt x="141758" y="192149"/>
                </a:moveTo>
                <a:lnTo>
                  <a:pt x="182279" y="192149"/>
                </a:lnTo>
                <a:cubicBezTo>
                  <a:pt x="188335" y="192149"/>
                  <a:pt x="192432" y="196150"/>
                  <a:pt x="192432" y="202196"/>
                </a:cubicBezTo>
                <a:cubicBezTo>
                  <a:pt x="192432" y="208330"/>
                  <a:pt x="188335" y="212331"/>
                  <a:pt x="182279" y="212331"/>
                </a:cubicBezTo>
                <a:lnTo>
                  <a:pt x="141758" y="212331"/>
                </a:lnTo>
                <a:cubicBezTo>
                  <a:pt x="135702" y="212331"/>
                  <a:pt x="131605" y="208330"/>
                  <a:pt x="131605" y="202196"/>
                </a:cubicBezTo>
                <a:cubicBezTo>
                  <a:pt x="131605" y="196150"/>
                  <a:pt x="135702" y="192149"/>
                  <a:pt x="141758" y="192149"/>
                </a:cubicBezTo>
                <a:close/>
                <a:moveTo>
                  <a:pt x="141754" y="151716"/>
                </a:moveTo>
                <a:lnTo>
                  <a:pt x="161961" y="151716"/>
                </a:lnTo>
                <a:cubicBezTo>
                  <a:pt x="168104" y="151716"/>
                  <a:pt x="172110" y="155717"/>
                  <a:pt x="172110" y="161763"/>
                </a:cubicBezTo>
                <a:cubicBezTo>
                  <a:pt x="172110" y="167897"/>
                  <a:pt x="168104" y="171898"/>
                  <a:pt x="161961" y="171898"/>
                </a:cubicBezTo>
                <a:lnTo>
                  <a:pt x="141754" y="171898"/>
                </a:lnTo>
                <a:cubicBezTo>
                  <a:pt x="135700" y="171898"/>
                  <a:pt x="131605" y="167897"/>
                  <a:pt x="131605" y="161763"/>
                </a:cubicBezTo>
                <a:cubicBezTo>
                  <a:pt x="131605" y="155717"/>
                  <a:pt x="135700" y="151716"/>
                  <a:pt x="141754" y="151716"/>
                </a:cubicBezTo>
                <a:close/>
                <a:moveTo>
                  <a:pt x="141758" y="111211"/>
                </a:moveTo>
                <a:lnTo>
                  <a:pt x="182279" y="111211"/>
                </a:lnTo>
                <a:cubicBezTo>
                  <a:pt x="188335" y="111211"/>
                  <a:pt x="192432" y="115297"/>
                  <a:pt x="192432" y="121337"/>
                </a:cubicBezTo>
                <a:cubicBezTo>
                  <a:pt x="192432" y="127377"/>
                  <a:pt x="188335" y="131463"/>
                  <a:pt x="182279" y="131463"/>
                </a:cubicBezTo>
                <a:lnTo>
                  <a:pt x="141758" y="131463"/>
                </a:lnTo>
                <a:cubicBezTo>
                  <a:pt x="135702" y="131463"/>
                  <a:pt x="131605" y="127377"/>
                  <a:pt x="131605" y="121337"/>
                </a:cubicBezTo>
                <a:cubicBezTo>
                  <a:pt x="131605" y="115297"/>
                  <a:pt x="135702" y="111211"/>
                  <a:pt x="141758" y="111211"/>
                </a:cubicBezTo>
                <a:close/>
                <a:moveTo>
                  <a:pt x="425367" y="101191"/>
                </a:moveTo>
                <a:lnTo>
                  <a:pt x="496228" y="101191"/>
                </a:lnTo>
                <a:cubicBezTo>
                  <a:pt x="502282" y="101191"/>
                  <a:pt x="506377" y="105189"/>
                  <a:pt x="506377" y="111231"/>
                </a:cubicBezTo>
                <a:lnTo>
                  <a:pt x="506377" y="182042"/>
                </a:lnTo>
                <a:cubicBezTo>
                  <a:pt x="506377" y="188084"/>
                  <a:pt x="502282" y="192171"/>
                  <a:pt x="496228" y="192171"/>
                </a:cubicBezTo>
                <a:cubicBezTo>
                  <a:pt x="490175" y="192171"/>
                  <a:pt x="486080" y="188084"/>
                  <a:pt x="486080" y="182042"/>
                </a:cubicBezTo>
                <a:lnTo>
                  <a:pt x="486080" y="135575"/>
                </a:lnTo>
                <a:lnTo>
                  <a:pt x="402043" y="219447"/>
                </a:lnTo>
                <a:cubicBezTo>
                  <a:pt x="399996" y="221491"/>
                  <a:pt x="397948" y="222468"/>
                  <a:pt x="394921" y="222468"/>
                </a:cubicBezTo>
                <a:cubicBezTo>
                  <a:pt x="391895" y="222468"/>
                  <a:pt x="389847" y="221491"/>
                  <a:pt x="387889" y="219447"/>
                </a:cubicBezTo>
                <a:lnTo>
                  <a:pt x="344268" y="176001"/>
                </a:lnTo>
                <a:lnTo>
                  <a:pt x="270380" y="249744"/>
                </a:lnTo>
                <a:cubicBezTo>
                  <a:pt x="268332" y="251788"/>
                  <a:pt x="266285" y="252765"/>
                  <a:pt x="263258" y="252765"/>
                </a:cubicBezTo>
                <a:cubicBezTo>
                  <a:pt x="260231" y="252765"/>
                  <a:pt x="258184" y="251788"/>
                  <a:pt x="256225" y="249744"/>
                </a:cubicBezTo>
                <a:cubicBezTo>
                  <a:pt x="252130" y="245746"/>
                  <a:pt x="252130" y="239616"/>
                  <a:pt x="256225" y="235617"/>
                </a:cubicBezTo>
                <a:lnTo>
                  <a:pt x="337235" y="154766"/>
                </a:lnTo>
                <a:cubicBezTo>
                  <a:pt x="337769" y="154233"/>
                  <a:pt x="338303" y="153789"/>
                  <a:pt x="338837" y="153433"/>
                </a:cubicBezTo>
                <a:cubicBezTo>
                  <a:pt x="339372" y="152989"/>
                  <a:pt x="339995" y="152723"/>
                  <a:pt x="340618" y="152456"/>
                </a:cubicBezTo>
                <a:cubicBezTo>
                  <a:pt x="340885" y="152367"/>
                  <a:pt x="341152" y="152190"/>
                  <a:pt x="341508" y="152101"/>
                </a:cubicBezTo>
                <a:cubicBezTo>
                  <a:pt x="342131" y="151923"/>
                  <a:pt x="342754" y="151834"/>
                  <a:pt x="343378" y="151745"/>
                </a:cubicBezTo>
                <a:cubicBezTo>
                  <a:pt x="343645" y="151745"/>
                  <a:pt x="344001" y="151745"/>
                  <a:pt x="344268" y="151745"/>
                </a:cubicBezTo>
                <a:cubicBezTo>
                  <a:pt x="344980" y="151745"/>
                  <a:pt x="345603" y="151745"/>
                  <a:pt x="346226" y="151923"/>
                </a:cubicBezTo>
                <a:cubicBezTo>
                  <a:pt x="348096" y="152278"/>
                  <a:pt x="349876" y="153256"/>
                  <a:pt x="351390" y="154766"/>
                </a:cubicBezTo>
                <a:lnTo>
                  <a:pt x="394921" y="198213"/>
                </a:lnTo>
                <a:lnTo>
                  <a:pt x="471925" y="121359"/>
                </a:lnTo>
                <a:lnTo>
                  <a:pt x="425367" y="121359"/>
                </a:lnTo>
                <a:cubicBezTo>
                  <a:pt x="419224" y="121359"/>
                  <a:pt x="415218" y="117361"/>
                  <a:pt x="415218" y="111231"/>
                </a:cubicBezTo>
                <a:cubicBezTo>
                  <a:pt x="415218" y="105189"/>
                  <a:pt x="419224" y="101191"/>
                  <a:pt x="425367" y="101191"/>
                </a:cubicBezTo>
                <a:close/>
                <a:moveTo>
                  <a:pt x="101297" y="91029"/>
                </a:moveTo>
                <a:cubicBezTo>
                  <a:pt x="107337" y="91029"/>
                  <a:pt x="111423" y="95028"/>
                  <a:pt x="111423" y="101159"/>
                </a:cubicBezTo>
                <a:lnTo>
                  <a:pt x="111423" y="262887"/>
                </a:lnTo>
                <a:cubicBezTo>
                  <a:pt x="111423" y="268929"/>
                  <a:pt x="107337" y="273017"/>
                  <a:pt x="101297" y="273017"/>
                </a:cubicBezTo>
                <a:cubicBezTo>
                  <a:pt x="95257" y="273017"/>
                  <a:pt x="91171" y="268929"/>
                  <a:pt x="91171" y="262887"/>
                </a:cubicBezTo>
                <a:lnTo>
                  <a:pt x="91171" y="101159"/>
                </a:lnTo>
                <a:cubicBezTo>
                  <a:pt x="91171" y="95028"/>
                  <a:pt x="95257" y="91029"/>
                  <a:pt x="101297" y="91029"/>
                </a:cubicBezTo>
                <a:close/>
                <a:moveTo>
                  <a:pt x="70848" y="20177"/>
                </a:moveTo>
                <a:cubicBezTo>
                  <a:pt x="64796" y="20177"/>
                  <a:pt x="60791" y="24265"/>
                  <a:pt x="60791" y="30309"/>
                </a:cubicBezTo>
                <a:lnTo>
                  <a:pt x="60791" y="343802"/>
                </a:lnTo>
                <a:lnTo>
                  <a:pt x="222780" y="343802"/>
                </a:lnTo>
                <a:cubicBezTo>
                  <a:pt x="228833" y="343802"/>
                  <a:pt x="232927" y="347890"/>
                  <a:pt x="232927" y="353935"/>
                </a:cubicBezTo>
                <a:lnTo>
                  <a:pt x="232927" y="364067"/>
                </a:lnTo>
                <a:lnTo>
                  <a:pt x="374712" y="364067"/>
                </a:lnTo>
                <a:lnTo>
                  <a:pt x="374712" y="353935"/>
                </a:lnTo>
                <a:cubicBezTo>
                  <a:pt x="374712" y="347890"/>
                  <a:pt x="378717" y="343802"/>
                  <a:pt x="384859" y="343802"/>
                </a:cubicBezTo>
                <a:lnTo>
                  <a:pt x="546848" y="343802"/>
                </a:lnTo>
                <a:lnTo>
                  <a:pt x="546848" y="30309"/>
                </a:lnTo>
                <a:cubicBezTo>
                  <a:pt x="546848" y="24265"/>
                  <a:pt x="542754" y="20177"/>
                  <a:pt x="536702" y="20177"/>
                </a:cubicBezTo>
                <a:close/>
                <a:moveTo>
                  <a:pt x="70848" y="0"/>
                </a:moveTo>
                <a:lnTo>
                  <a:pt x="536702" y="0"/>
                </a:lnTo>
                <a:cubicBezTo>
                  <a:pt x="553969" y="0"/>
                  <a:pt x="567142" y="13155"/>
                  <a:pt x="567142" y="30309"/>
                </a:cubicBezTo>
                <a:lnTo>
                  <a:pt x="567142" y="343802"/>
                </a:lnTo>
                <a:lnTo>
                  <a:pt x="597492" y="343802"/>
                </a:lnTo>
                <a:cubicBezTo>
                  <a:pt x="603545" y="343802"/>
                  <a:pt x="607639" y="347890"/>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0"/>
                  <a:pt x="4094" y="343802"/>
                  <a:pt x="10147" y="343802"/>
                </a:cubicBezTo>
                <a:lnTo>
                  <a:pt x="40497" y="343802"/>
                </a:lnTo>
                <a:lnTo>
                  <a:pt x="40497" y="30309"/>
                </a:lnTo>
                <a:cubicBezTo>
                  <a:pt x="40497" y="13155"/>
                  <a:pt x="53670" y="0"/>
                  <a:pt x="70848" y="0"/>
                </a:cubicBezTo>
                <a:close/>
              </a:path>
            </a:pathLst>
          </a:custGeom>
          <a:solidFill>
            <a:srgbClr val="1C50A2"/>
          </a:solidFill>
          <a:ln>
            <a:noFill/>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p>
        </p:txBody>
      </p:sp>
      <p:cxnSp>
        <p:nvCxnSpPr>
          <p:cNvPr id="68" name="直接连接符 67"/>
          <p:cNvCxnSpPr/>
          <p:nvPr/>
        </p:nvCxnSpPr>
        <p:spPr>
          <a:xfrm>
            <a:off x="4159847" y="3606091"/>
            <a:ext cx="0" cy="193500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8004575" y="3606091"/>
            <a:ext cx="0" cy="193500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10641169" y="295797"/>
            <a:ext cx="902811" cy="307777"/>
          </a:xfrm>
          <a:prstGeom prst="rect">
            <a:avLst/>
          </a:prstGeom>
        </p:spPr>
        <p:txBody>
          <a:bodyPr wrap="none">
            <a:spAutoFit/>
          </a:bodyPr>
          <a:lst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a:lstStyle>
          <a:p>
            <a:pPr marL="0" marR="0" lvl="0" indent="0" algn="l" defTabSz="342900" rtl="0" eaLnBrk="1" fontAlgn="auto" latinLnBrk="0" hangingPunct="1">
              <a:lnSpc>
                <a:spcPct val="100000"/>
              </a:lnSpc>
              <a:spcBef>
                <a:spcPts val="0"/>
              </a:spcBef>
              <a:spcAft>
                <a:spcPts val="0"/>
              </a:spcAft>
              <a:buClrTx/>
              <a:buSzTx/>
              <a:buFontTx/>
              <a:buNone/>
              <a:defRPr/>
            </a:pPr>
            <a:r>
              <a:rPr kumimoji="1" lang="zh-CN" altLang="en-US" dirty="0">
                <a:solidFill>
                  <a:srgbClr val="1C50A2"/>
                </a:solidFill>
                <a:latin typeface="Arial" panose="020B0604020202020204"/>
                <a:ea typeface="微软雅黑" panose="020B0503020204020204" charset="-122"/>
              </a:rPr>
              <a:t>总结成果</a:t>
            </a:r>
            <a:endParaRPr kumimoji="0" lang="zh-CN" altLang="en-US" sz="1400" b="0" i="0" u="none" strike="noStrike" kern="1200" cap="none" spc="0" normalizeH="0" baseline="0" noProof="0" dirty="0">
              <a:ln>
                <a:noFill/>
              </a:ln>
              <a:solidFill>
                <a:srgbClr val="1C50A2"/>
              </a:solidFill>
              <a:effectLst/>
              <a:uLnTx/>
              <a:uFillTx/>
              <a:latin typeface="Arial" panose="020B0604020202020204"/>
              <a:ea typeface="微软雅黑" panose="020B0503020204020204" charset="-122"/>
              <a:cs typeface="+mn-cs"/>
            </a:endParaRPr>
          </a:p>
        </p:txBody>
      </p:sp>
      <p:cxnSp>
        <p:nvCxnSpPr>
          <p:cNvPr id="32" name="直接连接符 31"/>
          <p:cNvCxnSpPr/>
          <p:nvPr/>
        </p:nvCxnSpPr>
        <p:spPr>
          <a:xfrm>
            <a:off x="11699864" y="334598"/>
            <a:ext cx="0" cy="211667"/>
          </a:xfrm>
          <a:prstGeom prst="line">
            <a:avLst/>
          </a:prstGeom>
          <a:ln w="12700">
            <a:solidFill>
              <a:srgbClr val="1C50A2"/>
            </a:solidFill>
          </a:ln>
        </p:spPr>
        <p:style>
          <a:lnRef idx="1">
            <a:schemeClr val="accent1"/>
          </a:lnRef>
          <a:fillRef idx="0">
            <a:schemeClr val="accent1"/>
          </a:fillRef>
          <a:effectRef idx="0">
            <a:schemeClr val="accent1"/>
          </a:effectRef>
          <a:fontRef idx="minor">
            <a:schemeClr val="tx1"/>
          </a:fontRef>
        </p:style>
      </p:cxnSp>
      <p:sp>
        <p:nvSpPr>
          <p:cNvPr id="33" name="文本框 1"/>
          <p:cNvSpPr txBox="1"/>
          <p:nvPr/>
        </p:nvSpPr>
        <p:spPr>
          <a:xfrm>
            <a:off x="6813994" y="1109011"/>
            <a:ext cx="6493941" cy="73424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20000"/>
              </a:lnSpc>
              <a:buFont typeface="Wingdings" panose="05000000000000000000" pitchFamily="2" charset="2"/>
              <a:buChar char="Ø"/>
            </a:pPr>
            <a:r>
              <a:rPr lang="zh-CN" altLang="en-US" dirty="0">
                <a:latin typeface="微软雅黑" panose="020B0503020204020204" charset="-122"/>
                <a:ea typeface="微软雅黑" panose="020B0503020204020204" charset="-122"/>
              </a:rPr>
              <a:t>国家自然科学基金（</a:t>
            </a:r>
            <a:r>
              <a:rPr lang="en-US" altLang="zh-CN" dirty="0">
                <a:latin typeface="微软雅黑" panose="020B0503020204020204" charset="-122"/>
                <a:ea typeface="微软雅黑" panose="020B0503020204020204" charset="-122"/>
              </a:rPr>
              <a:t>No.</a:t>
            </a:r>
            <a:r>
              <a:rPr lang="en-US" altLang="zh-CN" dirty="0">
                <a:effectLst/>
                <a:latin typeface="等线" panose="02010600030101010101" charset="-122"/>
                <a:cs typeface="Times New Roman" panose="02020603050405020304" pitchFamily="18" charset="0"/>
              </a:rPr>
              <a:t> 62062023</a:t>
            </a:r>
            <a:r>
              <a:rPr lang="zh-CN" altLang="en-US" dirty="0">
                <a:latin typeface="微软雅黑" panose="020B0503020204020204" charset="-122"/>
                <a:ea typeface="微软雅黑" panose="020B0503020204020204" charset="-122"/>
              </a:rPr>
              <a:t>）</a:t>
            </a:r>
            <a:endParaRPr lang="en-US" altLang="zh-CN" dirty="0">
              <a:latin typeface="微软雅黑" panose="020B0503020204020204" charset="-122"/>
              <a:ea typeface="微软雅黑" panose="020B0503020204020204" charset="-122"/>
            </a:endParaRPr>
          </a:p>
          <a:p>
            <a:pPr marL="342900" indent="-342900">
              <a:lnSpc>
                <a:spcPct val="120000"/>
              </a:lnSpc>
              <a:buFont typeface="Wingdings" panose="05000000000000000000" pitchFamily="2" charset="2"/>
              <a:buChar char="Ø"/>
            </a:pPr>
            <a:r>
              <a:rPr lang="zh-CN" altLang="en-US" dirty="0">
                <a:latin typeface="微软雅黑" panose="020B0503020204020204" charset="-122"/>
                <a:ea typeface="微软雅黑" panose="020B0503020204020204" charset="-122"/>
              </a:rPr>
              <a:t>贵州省科技计划项目（</a:t>
            </a:r>
            <a:r>
              <a:rPr lang="en-US" altLang="zh-CN" dirty="0">
                <a:latin typeface="微软雅黑" panose="020B0503020204020204" charset="-122"/>
                <a:ea typeface="微软雅黑" panose="020B0503020204020204" charset="-122"/>
              </a:rPr>
              <a:t>No.</a:t>
            </a:r>
            <a:r>
              <a:rPr lang="en-US" altLang="zh-CN" dirty="0">
                <a:effectLst/>
                <a:latin typeface="等线" panose="02010600030101010101" charset="-122"/>
                <a:cs typeface="Times New Roman" panose="02020603050405020304" pitchFamily="18" charset="0"/>
              </a:rPr>
              <a:t> ZK[2021]-YB314</a:t>
            </a:r>
            <a:r>
              <a:rPr lang="zh-CN" altLang="en-US" dirty="0">
                <a:latin typeface="微软雅黑" panose="020B0503020204020204" charset="-122"/>
                <a:ea typeface="微软雅黑" panose="020B0503020204020204" charset="-122"/>
              </a:rPr>
              <a:t>）</a:t>
            </a:r>
            <a:endParaRPr lang="en-US" altLang="zh-CN" dirty="0">
              <a:latin typeface="微软雅黑" panose="020B0503020204020204" charset="-122"/>
              <a:ea typeface="微软雅黑" panose="020B0503020204020204" charset="-122"/>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3"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rPr>
              <a:t>研究内容</a:t>
            </a:r>
            <a:r>
              <a:rPr lang="en-US" altLang="zh-CN" b="1" dirty="0">
                <a:solidFill>
                  <a:srgbClr val="414455"/>
                </a:solidFill>
                <a:latin typeface="微软雅黑" panose="020B0503020204020204" charset="-122"/>
              </a:rPr>
              <a:t>1—— </a:t>
            </a:r>
            <a:r>
              <a:rPr altLang="zh-CN" b="1" kern="100" spc="100" dirty="0">
                <a:latin typeface="微软雅黑" panose="020B0503020204020204" charset="-122"/>
                <a:ea typeface="微软雅黑" panose="020B0503020204020204" charset="-122"/>
                <a:cs typeface="Times New Roman" panose="02020603050405020304" pitchFamily="18" charset="0"/>
                <a:sym typeface="+mn-ea"/>
              </a:rPr>
              <a:t>双域的DWI图像鲁棒盲水印算法</a:t>
            </a:r>
            <a:endParaRPr lang="zh-CN" altLang="en-US" b="1" dirty="0">
              <a:solidFill>
                <a:srgbClr val="414455"/>
              </a:solidFill>
              <a:latin typeface="微软雅黑" panose="020B0503020204020204" charset="-122"/>
            </a:endParaRPr>
          </a:p>
        </p:txBody>
      </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7" name="对角圆角矩形 6"/>
          <p:cNvSpPr/>
          <p:nvPr/>
        </p:nvSpPr>
        <p:spPr>
          <a:xfrm>
            <a:off x="1756410" y="1520825"/>
            <a:ext cx="8679815" cy="3958590"/>
          </a:xfrm>
          <a:prstGeom prst="round2DiagRect">
            <a:avLst/>
          </a:prstGeom>
          <a:solidFill>
            <a:schemeClr val="bg1"/>
          </a:solidFill>
          <a:ln w="19050">
            <a:solidFill>
              <a:schemeClr val="bg1">
                <a:lumMod val="6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b="1" spc="100" dirty="0">
                <a:solidFill>
                  <a:schemeClr val="tx1"/>
                </a:solidFill>
                <a:latin typeface="+mn-ea"/>
                <a:cs typeface="+mn-ea"/>
              </a:rPr>
              <a:t>   </a:t>
            </a:r>
            <a:r>
              <a:rPr lang="zh-CN" altLang="en-US" b="1" spc="100" dirty="0">
                <a:solidFill>
                  <a:schemeClr val="tx1"/>
                </a:solidFill>
                <a:latin typeface="+mj-ea"/>
                <a:ea typeface="+mj-ea"/>
                <a:cs typeface="+mn-ea"/>
              </a:rPr>
              <a:t>实验目的：</a:t>
            </a:r>
            <a:endParaRPr lang="en-US" altLang="zh-CN" b="1" spc="100" dirty="0">
              <a:solidFill>
                <a:schemeClr val="tx1"/>
              </a:solidFill>
              <a:latin typeface="+mj-ea"/>
              <a:ea typeface="+mj-ea"/>
              <a:cs typeface="+mn-ea"/>
            </a:endParaRPr>
          </a:p>
          <a:p>
            <a:pPr marL="285750" indent="-285750">
              <a:lnSpc>
                <a:spcPct val="150000"/>
              </a:lnSpc>
              <a:buFont typeface="Arial" panose="020B0604020202020204" pitchFamily="34" charset="0"/>
              <a:buChar char="•"/>
            </a:pPr>
            <a:r>
              <a:rPr lang="zh-CN" altLang="en-US" spc="100" dirty="0">
                <a:solidFill>
                  <a:schemeClr val="tx1"/>
                </a:solidFill>
                <a:latin typeface="+mn-ea"/>
                <a:cs typeface="+mn-ea"/>
              </a:rPr>
              <a:t>实验的目的主要是为了证明所提算法能够在有效保护</a:t>
            </a:r>
            <a:r>
              <a:rPr lang="en-US" altLang="zh-CN" spc="100" dirty="0">
                <a:solidFill>
                  <a:schemeClr val="tx1"/>
                </a:solidFill>
                <a:latin typeface="+mn-ea"/>
                <a:cs typeface="+mn-ea"/>
              </a:rPr>
              <a:t>DTI</a:t>
            </a:r>
            <a:r>
              <a:rPr lang="zh-CN" altLang="en-US" spc="100" dirty="0">
                <a:solidFill>
                  <a:schemeClr val="tx1"/>
                </a:solidFill>
                <a:latin typeface="+mn-ea"/>
                <a:cs typeface="+mn-ea"/>
              </a:rPr>
              <a:t>的版权的同时，使水印</a:t>
            </a:r>
            <a:r>
              <a:rPr lang="en-US" altLang="zh-CN" spc="100" dirty="0">
                <a:solidFill>
                  <a:schemeClr val="tx1"/>
                </a:solidFill>
                <a:latin typeface="+mn-ea"/>
                <a:cs typeface="+mn-ea"/>
              </a:rPr>
              <a:t>DTI</a:t>
            </a:r>
            <a:r>
              <a:rPr lang="zh-CN" altLang="en-US" spc="100" dirty="0">
                <a:solidFill>
                  <a:schemeClr val="tx1"/>
                </a:solidFill>
                <a:latin typeface="+mn-ea"/>
                <a:cs typeface="+mn-ea"/>
              </a:rPr>
              <a:t>图像具有临床价值。实验主要有包括三个方面：</a:t>
            </a:r>
            <a:endParaRPr lang="zh-CN" altLang="en-US" spc="100" dirty="0">
              <a:solidFill>
                <a:schemeClr val="tx1"/>
              </a:solidFill>
              <a:latin typeface="+mn-ea"/>
              <a:cs typeface="+mn-ea"/>
            </a:endParaRPr>
          </a:p>
          <a:p>
            <a:pPr indent="0">
              <a:lnSpc>
                <a:spcPct val="150000"/>
              </a:lnSpc>
              <a:buFont typeface="Arial" panose="020B0604020202020204" pitchFamily="34" charset="0"/>
              <a:buNone/>
            </a:pPr>
            <a:r>
              <a:rPr lang="en-US" altLang="zh-CN" spc="100" dirty="0">
                <a:solidFill>
                  <a:schemeClr val="tx1"/>
                </a:solidFill>
                <a:latin typeface="+mn-ea"/>
                <a:cs typeface="+mn-ea"/>
              </a:rPr>
              <a:t>(1)</a:t>
            </a:r>
            <a:r>
              <a:rPr lang="zh-CN" altLang="en-US" spc="100" dirty="0">
                <a:solidFill>
                  <a:schemeClr val="tx1"/>
                </a:solidFill>
                <a:latin typeface="+mn-ea"/>
                <a:cs typeface="+mn-ea"/>
              </a:rPr>
              <a:t>通过消融实验验证算法的有效性，并找到最佳的网络结构。</a:t>
            </a:r>
            <a:endParaRPr lang="zh-CN" altLang="en-US" spc="100" dirty="0">
              <a:solidFill>
                <a:schemeClr val="tx1"/>
              </a:solidFill>
              <a:latin typeface="+mn-ea"/>
              <a:cs typeface="+mn-ea"/>
            </a:endParaRPr>
          </a:p>
          <a:p>
            <a:pPr indent="0">
              <a:lnSpc>
                <a:spcPct val="150000"/>
              </a:lnSpc>
              <a:buFont typeface="Arial" panose="020B0604020202020204" pitchFamily="34" charset="0"/>
              <a:buNone/>
            </a:pPr>
            <a:r>
              <a:rPr lang="en-US" altLang="zh-CN" spc="100" dirty="0">
                <a:solidFill>
                  <a:schemeClr val="tx1"/>
                </a:solidFill>
                <a:latin typeface="+mn-ea"/>
                <a:cs typeface="+mn-ea"/>
              </a:rPr>
              <a:t>(</a:t>
            </a:r>
            <a:r>
              <a:rPr lang="zh-CN" altLang="en-US" spc="100" dirty="0">
                <a:solidFill>
                  <a:schemeClr val="tx1"/>
                </a:solidFill>
                <a:latin typeface="+mn-ea"/>
                <a:cs typeface="+mn-ea"/>
              </a:rPr>
              <a:t>2</a:t>
            </a:r>
            <a:r>
              <a:rPr lang="en-US" altLang="zh-CN" spc="100" dirty="0">
                <a:solidFill>
                  <a:schemeClr val="tx1"/>
                </a:solidFill>
                <a:latin typeface="+mn-ea"/>
                <a:cs typeface="+mn-ea"/>
              </a:rPr>
              <a:t>)</a:t>
            </a:r>
            <a:r>
              <a:rPr lang="zh-CN" altLang="en-US" spc="100" dirty="0">
                <a:solidFill>
                  <a:schemeClr val="tx1"/>
                </a:solidFill>
                <a:latin typeface="+mn-ea"/>
                <a:cs typeface="+mn-ea"/>
              </a:rPr>
              <a:t>通过与当前的</a:t>
            </a:r>
            <a:r>
              <a:rPr lang="en-US" altLang="zh-CN" spc="100" dirty="0">
                <a:solidFill>
                  <a:schemeClr val="tx1"/>
                </a:solidFill>
                <a:latin typeface="+mn-ea"/>
                <a:cs typeface="+mn-ea"/>
              </a:rPr>
              <a:t>DTI</a:t>
            </a:r>
            <a:r>
              <a:rPr lang="zh-CN" altLang="en-US" spc="100" dirty="0">
                <a:solidFill>
                  <a:schemeClr val="tx1"/>
                </a:solidFill>
                <a:latin typeface="+mn-ea"/>
                <a:cs typeface="+mn-ea"/>
              </a:rPr>
              <a:t>重构文章相比验证水印</a:t>
            </a:r>
            <a:r>
              <a:rPr lang="en-US" altLang="zh-CN" spc="100" dirty="0">
                <a:solidFill>
                  <a:schemeClr val="tx1"/>
                </a:solidFill>
                <a:latin typeface="+mn-ea"/>
                <a:cs typeface="+mn-ea"/>
              </a:rPr>
              <a:t>DTI</a:t>
            </a:r>
            <a:r>
              <a:rPr lang="zh-CN" altLang="en-US" spc="100" dirty="0">
                <a:solidFill>
                  <a:schemeClr val="tx1"/>
                </a:solidFill>
                <a:latin typeface="+mn-ea"/>
                <a:cs typeface="+mn-ea"/>
              </a:rPr>
              <a:t>的临床价值。</a:t>
            </a:r>
            <a:endParaRPr lang="zh-CN" altLang="en-US" spc="100" dirty="0">
              <a:solidFill>
                <a:schemeClr val="tx1"/>
              </a:solidFill>
              <a:latin typeface="+mn-ea"/>
              <a:cs typeface="+mn-ea"/>
            </a:endParaRPr>
          </a:p>
          <a:p>
            <a:pPr indent="0">
              <a:lnSpc>
                <a:spcPct val="150000"/>
              </a:lnSpc>
              <a:buFont typeface="Arial" panose="020B0604020202020204" pitchFamily="34" charset="0"/>
              <a:buNone/>
            </a:pPr>
            <a:r>
              <a:rPr lang="en-US" altLang="zh-CN" spc="100" dirty="0">
                <a:solidFill>
                  <a:schemeClr val="tx1"/>
                </a:solidFill>
                <a:latin typeface="+mn-ea"/>
                <a:cs typeface="+mn-ea"/>
              </a:rPr>
              <a:t>(3)</a:t>
            </a:r>
            <a:r>
              <a:rPr lang="zh-CN" altLang="en-US" spc="100" dirty="0">
                <a:solidFill>
                  <a:schemeClr val="tx1"/>
                </a:solidFill>
                <a:latin typeface="+mn-ea"/>
                <a:cs typeface="+mn-ea"/>
              </a:rPr>
              <a:t>验证嵌入的水印是否具有高鲁棒性。</a:t>
            </a:r>
            <a:endParaRPr lang="zh-CN" altLang="en-US" spc="100" dirty="0">
              <a:solidFill>
                <a:schemeClr val="tx1"/>
              </a:solidFill>
              <a:latin typeface="+mn-ea"/>
              <a:cs typeface="+mn-ea"/>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消融实验</a:t>
            </a:r>
            <a:r>
              <a:rPr lang="en-US" altLang="zh-CN" sz="2400" b="1" dirty="0">
                <a:solidFill>
                  <a:schemeClr val="bg1"/>
                </a:solidFill>
              </a:rPr>
              <a:t> </a:t>
            </a:r>
            <a:endParaRPr lang="en-US" altLang="zh-CN" sz="2400" b="1" dirty="0">
              <a:solidFill>
                <a:schemeClr val="bg1"/>
              </a:solidFill>
            </a:endParaRPr>
          </a:p>
        </p:txBody>
      </p:sp>
      <p:sp>
        <p:nvSpPr>
          <p:cNvPr id="2" name="文本框 1"/>
          <p:cNvSpPr txBox="1"/>
          <p:nvPr/>
        </p:nvSpPr>
        <p:spPr>
          <a:xfrm>
            <a:off x="710565" y="5459095"/>
            <a:ext cx="9665970" cy="1398905"/>
          </a:xfrm>
          <a:prstGeom prst="rect">
            <a:avLst/>
          </a:prstGeom>
          <a:noFill/>
        </p:spPr>
        <p:txBody>
          <a:bodyPr wrap="square" rtlCol="0" anchor="t">
            <a:spAutoFit/>
          </a:bodyPr>
          <a:lstStyle/>
          <a:p>
            <a:pPr marL="285750" indent="0" algn="just">
              <a:lnSpc>
                <a:spcPct val="150000"/>
              </a:lnSpc>
              <a:spcBef>
                <a:spcPts val="600"/>
              </a:spcBef>
              <a:buClrTx/>
              <a:buSzTx/>
              <a:buFont typeface="Wingdings" panose="05000000000000000000" charset="0"/>
              <a:buNone/>
            </a:pPr>
            <a:r>
              <a:rPr lang="zh-CN" b="1" spc="100" dirty="0">
                <a:latin typeface="+mn-ea"/>
                <a:cs typeface="+mn-ea"/>
                <a:sym typeface="+mn-ea"/>
              </a:rPr>
              <a:t>实验结果</a:t>
            </a:r>
            <a:endParaRPr lang="zh-CN" b="1" spc="100" dirty="0">
              <a:latin typeface="+mn-ea"/>
              <a:cs typeface="+mn-ea"/>
              <a:sym typeface="+mn-ea"/>
            </a:endParaRPr>
          </a:p>
          <a:p>
            <a:pPr marL="285750" indent="284480" algn="just">
              <a:lnSpc>
                <a:spcPct val="150000"/>
              </a:lnSpc>
              <a:spcBef>
                <a:spcPts val="600"/>
              </a:spcBef>
              <a:buClrTx/>
              <a:buSzTx/>
              <a:buFont typeface="Wingdings" panose="05000000000000000000" charset="0"/>
              <a:buChar char="Ø"/>
            </a:pPr>
            <a:r>
              <a:rPr lang="en-US" sz="1600" spc="100" dirty="0">
                <a:latin typeface="微软雅黑" panose="020B0503020204020204" charset="-122"/>
                <a:ea typeface="微软雅黑" panose="020B0503020204020204" charset="-122"/>
                <a:cs typeface="+mn-ea"/>
                <a:sym typeface="+mn-ea"/>
              </a:rPr>
              <a:t>transformer</a:t>
            </a:r>
            <a:r>
              <a:rPr lang="zh-CN" altLang="en-US" sz="1600" spc="100" dirty="0">
                <a:latin typeface="微软雅黑" panose="020B0503020204020204" charset="-122"/>
                <a:ea typeface="微软雅黑" panose="020B0503020204020204" charset="-122"/>
                <a:cs typeface="+mn-ea"/>
                <a:sym typeface="+mn-ea"/>
              </a:rPr>
              <a:t>模块的数量越多，训练时间会大幅度增加，而重构质量也会有所上升</a:t>
            </a:r>
            <a:r>
              <a:rPr sz="1600" spc="100" dirty="0">
                <a:latin typeface="微软雅黑" panose="020B0503020204020204" charset="-122"/>
                <a:ea typeface="微软雅黑" panose="020B0503020204020204" charset="-122"/>
                <a:cs typeface="+mn-ea"/>
                <a:sym typeface="+mn-ea"/>
              </a:rPr>
              <a:t>。</a:t>
            </a:r>
            <a:endParaRPr sz="1600" spc="100" dirty="0">
              <a:latin typeface="微软雅黑" panose="020B0503020204020204" charset="-122"/>
              <a:ea typeface="微软雅黑" panose="020B0503020204020204" charset="-122"/>
              <a:cs typeface="+mn-ea"/>
              <a:sym typeface="+mn-ea"/>
            </a:endParaRPr>
          </a:p>
          <a:p>
            <a:pPr marL="285750" indent="284480" algn="just">
              <a:lnSpc>
                <a:spcPct val="150000"/>
              </a:lnSpc>
              <a:spcBef>
                <a:spcPts val="600"/>
              </a:spcBef>
              <a:buClrTx/>
              <a:buSzTx/>
              <a:buFont typeface="Wingdings" panose="05000000000000000000" charset="0"/>
              <a:buChar char="Ø"/>
            </a:pPr>
            <a:r>
              <a:rPr lang="zh-CN" altLang="en-US" sz="1600" spc="100" dirty="0">
                <a:latin typeface="微软雅黑" panose="020B0503020204020204" charset="-122"/>
                <a:ea typeface="微软雅黑" panose="020B0503020204020204" charset="-122"/>
                <a:cs typeface="+mn-ea"/>
                <a:sym typeface="+mn-ea"/>
              </a:rPr>
              <a:t>相比于直接用卷积融合</a:t>
            </a:r>
            <a:r>
              <a:rPr lang="en-US" altLang="zh-CN" sz="1600" spc="100" dirty="0">
                <a:latin typeface="微软雅黑" panose="020B0503020204020204" charset="-122"/>
                <a:ea typeface="微软雅黑" panose="020B0503020204020204" charset="-122"/>
                <a:cs typeface="+mn-ea"/>
                <a:sym typeface="+mn-ea"/>
              </a:rPr>
              <a:t>T1</a:t>
            </a:r>
            <a:r>
              <a:rPr lang="zh-CN" altLang="en-US" sz="1600" spc="100" dirty="0">
                <a:latin typeface="微软雅黑" panose="020B0503020204020204" charset="-122"/>
                <a:ea typeface="微软雅黑" panose="020B0503020204020204" charset="-122"/>
                <a:cs typeface="+mn-ea"/>
                <a:sym typeface="+mn-ea"/>
              </a:rPr>
              <a:t>信息，使用</a:t>
            </a:r>
            <a:r>
              <a:rPr lang="en-US" sz="1600" spc="100" dirty="0">
                <a:latin typeface="微软雅黑" panose="020B0503020204020204" charset="-122"/>
                <a:ea typeface="微软雅黑" panose="020B0503020204020204" charset="-122"/>
                <a:cs typeface="+mn-ea"/>
                <a:sym typeface="+mn-ea"/>
              </a:rPr>
              <a:t>transformer</a:t>
            </a:r>
            <a:r>
              <a:rPr lang="zh-CN" altLang="en-US" sz="1600" spc="100" dirty="0">
                <a:latin typeface="微软雅黑" panose="020B0503020204020204" charset="-122"/>
                <a:ea typeface="微软雅黑" panose="020B0503020204020204" charset="-122"/>
                <a:cs typeface="+mn-ea"/>
                <a:sym typeface="+mn-ea"/>
              </a:rPr>
              <a:t>模块融合</a:t>
            </a:r>
            <a:r>
              <a:rPr lang="en-US" altLang="zh-CN" sz="1600" spc="100" dirty="0">
                <a:latin typeface="微软雅黑" panose="020B0503020204020204" charset="-122"/>
                <a:ea typeface="微软雅黑" panose="020B0503020204020204" charset="-122"/>
                <a:cs typeface="+mn-ea"/>
                <a:sym typeface="+mn-ea"/>
              </a:rPr>
              <a:t>T1</a:t>
            </a:r>
            <a:r>
              <a:rPr lang="zh-CN" altLang="en-US" sz="1600" spc="100" dirty="0">
                <a:latin typeface="微软雅黑" panose="020B0503020204020204" charset="-122"/>
                <a:ea typeface="微软雅黑" panose="020B0503020204020204" charset="-122"/>
                <a:cs typeface="+mn-ea"/>
                <a:sym typeface="+mn-ea"/>
              </a:rPr>
              <a:t>信息能有效提升图像的质量</a:t>
            </a:r>
            <a:r>
              <a:rPr sz="1600" spc="100" dirty="0">
                <a:latin typeface="微软雅黑" panose="020B0503020204020204" charset="-122"/>
                <a:ea typeface="微软雅黑" panose="020B0503020204020204" charset="-122"/>
                <a:cs typeface="+mn-ea"/>
                <a:sym typeface="+mn-ea"/>
              </a:rPr>
              <a:t>。</a:t>
            </a:r>
            <a:endParaRPr sz="1600" spc="100" dirty="0">
              <a:latin typeface="微软雅黑" panose="020B0503020204020204" charset="-122"/>
              <a:ea typeface="微软雅黑" panose="020B0503020204020204" charset="-122"/>
              <a:cs typeface="+mn-ea"/>
              <a:sym typeface="+mn-ea"/>
            </a:endParaRPr>
          </a:p>
        </p:txBody>
      </p:sp>
      <p:sp>
        <p:nvSpPr>
          <p:cNvPr id="4" name="文本框 3"/>
          <p:cNvSpPr txBox="1"/>
          <p:nvPr/>
        </p:nvSpPr>
        <p:spPr>
          <a:xfrm>
            <a:off x="3758565" y="1710690"/>
            <a:ext cx="3220085" cy="337185"/>
          </a:xfrm>
          <a:prstGeom prst="rect">
            <a:avLst/>
          </a:prstGeom>
          <a:noFill/>
        </p:spPr>
        <p:txBody>
          <a:bodyPr wrap="none" rtlCol="0" anchor="t">
            <a:spAutoFit/>
          </a:bodyPr>
          <a:lstStyle/>
          <a:p>
            <a:pPr algn="l"/>
            <a:r>
              <a:rPr sz="1600"/>
              <a:t>表3.</a:t>
            </a:r>
            <a:r>
              <a:rPr lang="en-US" sz="1600"/>
              <a:t>6 </a:t>
            </a:r>
            <a:r>
              <a:rPr lang="zh-CN" altLang="en-US" sz="1600"/>
              <a:t>网络宽度对重构质量的影响</a:t>
            </a:r>
            <a:r>
              <a:rPr sz="1600"/>
              <a:t> </a:t>
            </a:r>
            <a:endParaRPr sz="1600"/>
          </a:p>
        </p:txBody>
      </p:sp>
      <p:sp>
        <p:nvSpPr>
          <p:cNvPr id="7" name="文本框 6"/>
          <p:cNvSpPr txBox="1"/>
          <p:nvPr/>
        </p:nvSpPr>
        <p:spPr>
          <a:xfrm>
            <a:off x="3737610" y="3503930"/>
            <a:ext cx="3773170" cy="337185"/>
          </a:xfrm>
          <a:prstGeom prst="rect">
            <a:avLst/>
          </a:prstGeom>
          <a:noFill/>
        </p:spPr>
        <p:txBody>
          <a:bodyPr wrap="none" rtlCol="0" anchor="t">
            <a:spAutoFit/>
          </a:bodyPr>
          <a:lstStyle/>
          <a:p>
            <a:pPr algn="l"/>
            <a:r>
              <a:rPr sz="1600"/>
              <a:t>表3.</a:t>
            </a:r>
            <a:r>
              <a:rPr lang="en-US" sz="1600"/>
              <a:t>7 </a:t>
            </a:r>
            <a:r>
              <a:rPr lang="zh-CN" altLang="en-US" sz="1600"/>
              <a:t>在攻击网络下训练的水印图像</a:t>
            </a:r>
            <a:r>
              <a:rPr sz="1600"/>
              <a:t>质量</a:t>
            </a:r>
            <a:endParaRPr sz="1600"/>
          </a:p>
        </p:txBody>
      </p:sp>
      <p:sp>
        <p:nvSpPr>
          <p:cNvPr id="9"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sym typeface="+mn-ea"/>
              </a:rPr>
              <a:t>研究内容</a:t>
            </a:r>
            <a:r>
              <a:rPr lang="en-US" altLang="zh-CN" b="1" dirty="0">
                <a:solidFill>
                  <a:srgbClr val="414455"/>
                </a:solidFill>
                <a:latin typeface="微软雅黑" panose="020B0503020204020204" charset="-122"/>
                <a:sym typeface="+mn-ea"/>
              </a:rPr>
              <a:t>2——</a:t>
            </a:r>
            <a:r>
              <a:rPr b="1" dirty="0">
                <a:solidFill>
                  <a:srgbClr val="414455"/>
                </a:solidFill>
                <a:latin typeface="微软雅黑" panose="020B0503020204020204" charset="-122"/>
                <a:sym typeface="+mn-ea"/>
              </a:rPr>
              <a:t>基于张量的DTI鲁棒盲水印算法</a:t>
            </a:r>
            <a:endParaRPr b="1" dirty="0">
              <a:solidFill>
                <a:srgbClr val="414455"/>
              </a:solidFill>
              <a:latin typeface="微软雅黑" panose="020B0503020204020204" charset="-122"/>
              <a:sym typeface="+mn-ea"/>
            </a:endParaRPr>
          </a:p>
        </p:txBody>
      </p:sp>
      <p:graphicFrame>
        <p:nvGraphicFramePr>
          <p:cNvPr id="10" name="表格 9"/>
          <p:cNvGraphicFramePr>
            <a:graphicFrameLocks noGrp="1"/>
          </p:cNvGraphicFramePr>
          <p:nvPr>
            <p:custDataLst>
              <p:tags r:id="rId1"/>
            </p:custDataLst>
          </p:nvPr>
        </p:nvGraphicFramePr>
        <p:xfrm>
          <a:off x="2872740" y="2142490"/>
          <a:ext cx="5697220" cy="1275080"/>
        </p:xfrm>
        <a:graphic>
          <a:graphicData uri="http://schemas.openxmlformats.org/drawingml/2006/table">
            <a:tbl>
              <a:tblPr firstRow="1" firstCol="1" bandRow="1">
                <a:tableStyleId>{C083E6E3-FA7D-4D7B-A595-EF9225AFEA82}</a:tableStyleId>
              </a:tblPr>
              <a:tblGrid>
                <a:gridCol w="1424305"/>
                <a:gridCol w="1424305"/>
                <a:gridCol w="1424305"/>
                <a:gridCol w="1424305"/>
              </a:tblGrid>
              <a:tr h="318770">
                <a:tc>
                  <a:txBody>
                    <a:bodyPr/>
                    <a:lstStyle/>
                    <a:p>
                      <a:pPr indent="127000" algn="ctr">
                        <a:lnSpc>
                          <a:spcPct val="150000"/>
                        </a:lnSpc>
                      </a:pPr>
                      <a:r>
                        <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rPr>
                        <a:t>序号</a:t>
                      </a:r>
                      <a:endParaRPr lang="zh-CN" altLang="en-US" sz="1100" b="0" u="none" strike="noStrike" kern="120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Num</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a:effectLst/>
                          <a:latin typeface="Times New Roman" panose="02020603050405020304" pitchFamily="18" charset="0"/>
                          <a:ea typeface="宋体" panose="02010600030101010101" pitchFamily="2" charset="-122"/>
                          <a:cs typeface="Times New Roman" panose="02020603050405020304" pitchFamily="18" charset="0"/>
                        </a:rPr>
                        <a:t>平均</a:t>
                      </a: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PSNR</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zh-CN" altLang="en-US" sz="1200" b="0" kern="100">
                          <a:effectLst/>
                          <a:latin typeface="Times New Roman" panose="02020603050405020304" pitchFamily="18" charset="0"/>
                          <a:ea typeface="宋体" panose="02010600030101010101" pitchFamily="2" charset="-122"/>
                          <a:cs typeface="Times New Roman" panose="02020603050405020304" pitchFamily="18" charset="0"/>
                        </a:rPr>
                        <a:t>训练时间</a:t>
                      </a:r>
                      <a:endParaRPr lang="zh-CN" altLang="en-US"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18770">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1</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16</a:t>
                      </a:r>
                      <a:endParaRPr lang="en-US" altLang="zh-CN"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52.64db</a:t>
                      </a:r>
                      <a:endParaRPr 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en-US" sz="1200" b="0" kern="100">
                          <a:effectLst/>
                          <a:latin typeface="Times New Roman" panose="02020603050405020304" pitchFamily="18" charset="0"/>
                          <a:cs typeface="Times New Roman" panose="02020603050405020304" pitchFamily="18" charset="0"/>
                        </a:rPr>
                        <a:t>43500s</a:t>
                      </a:r>
                      <a:endParaRPr lang="en-US" altLang="en-US" sz="1200" b="0" kern="100">
                        <a:effectLst/>
                        <a:latin typeface="Times New Roman" panose="02020603050405020304" pitchFamily="18" charset="0"/>
                        <a:cs typeface="Times New Roman" panose="02020603050405020304" pitchFamily="18" charset="0"/>
                      </a:endParaRPr>
                    </a:p>
                  </a:txBody>
                  <a:tcPr marL="68580" marR="68580" marT="0" marB="0" anchor="ctr"/>
                </a:tc>
              </a:tr>
              <a:tr h="318770">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2</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32</a:t>
                      </a:r>
                      <a:endParaRPr lang="en-US" altLang="zh-CN"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52.29db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81542s</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18770">
                <a:tc>
                  <a:txBody>
                    <a:bodyPr/>
                    <a:lstStyle/>
                    <a:p>
                      <a:pPr indent="127000" algn="ctr">
                        <a:lnSpc>
                          <a:spcPct val="150000"/>
                        </a:lnSpc>
                      </a:pPr>
                      <a:r>
                        <a:rPr lang="en-US" sz="1200" b="0" kern="100">
                          <a:effectLst/>
                          <a:latin typeface="Times New Roman" panose="02020603050405020304" pitchFamily="18" charset="0"/>
                          <a:cs typeface="Times New Roman" panose="02020603050405020304" pitchFamily="18" charset="0"/>
                        </a:rPr>
                        <a:t>3</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64</a:t>
                      </a:r>
                      <a:endParaRPr lang="en-US" altLang="zh-CN"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54.00db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144836s</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bl>
          </a:graphicData>
        </a:graphic>
      </p:graphicFrame>
      <p:graphicFrame>
        <p:nvGraphicFramePr>
          <p:cNvPr id="12" name="表格 11"/>
          <p:cNvGraphicFramePr>
            <a:graphicFrameLocks noGrp="1"/>
          </p:cNvGraphicFramePr>
          <p:nvPr>
            <p:custDataLst>
              <p:tags r:id="rId2"/>
            </p:custDataLst>
          </p:nvPr>
        </p:nvGraphicFramePr>
        <p:xfrm>
          <a:off x="2557145" y="3875405"/>
          <a:ext cx="6328410" cy="1584325"/>
        </p:xfrm>
        <a:graphic>
          <a:graphicData uri="http://schemas.openxmlformats.org/drawingml/2006/table">
            <a:tbl>
              <a:tblPr firstRow="1" firstCol="1" bandRow="1">
                <a:tableStyleId>{C083E6E3-FA7D-4D7B-A595-EF9225AFEA82}</a:tableStyleId>
              </a:tblPr>
              <a:tblGrid>
                <a:gridCol w="1054735"/>
                <a:gridCol w="1054735"/>
                <a:gridCol w="1054735"/>
                <a:gridCol w="1054735"/>
                <a:gridCol w="1054735"/>
                <a:gridCol w="1054735"/>
              </a:tblGrid>
              <a:tr h="316865">
                <a:tc>
                  <a:txBody>
                    <a:bodyPr/>
                    <a:lstStyle/>
                    <a:p>
                      <a:pPr indent="127000" algn="ctr">
                        <a:lnSpc>
                          <a:spcPct val="150000"/>
                        </a:lnSpc>
                      </a:pPr>
                      <a:r>
                        <a:rPr lang="zh-CN" altLang="en-US" sz="1200" b="0" u="none" strike="noStrike" kern="100">
                          <a:solidFill>
                            <a:schemeClr val="tx1"/>
                          </a:solidFill>
                          <a:effectLst/>
                          <a:latin typeface="Times New Roman" panose="02020603050405020304" pitchFamily="18" charset="0"/>
                          <a:ea typeface="+mn-ea"/>
                          <a:cs typeface="Times New Roman" panose="02020603050405020304" pitchFamily="18" charset="0"/>
                        </a:rPr>
                        <a:t>模块</a:t>
                      </a:r>
                      <a:endParaRPr lang="zh-CN" altLang="en-US" sz="1200" b="0" u="none" strike="noStrike" kern="10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1</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sz="1200" b="0" kern="100">
                          <a:effectLst/>
                          <a:latin typeface="Times New Roman" panose="02020603050405020304" pitchFamily="18" charset="0"/>
                          <a:ea typeface="宋体" panose="02010600030101010101" pitchFamily="2" charset="-122"/>
                          <a:cs typeface="Times New Roman" panose="02020603050405020304" pitchFamily="18" charset="0"/>
                        </a:rPr>
                        <a:t>2</a:t>
                      </a:r>
                      <a:endParaRPr lang="en-US"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3</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4</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5</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16865">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显著注意力</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kern="100">
                          <a:effectLst/>
                          <a:latin typeface="Times New Roman" panose="02020603050405020304" pitchFamily="18" charset="0"/>
                          <a:cs typeface="Times New Roman" panose="02020603050405020304" pitchFamily="18" charset="0"/>
                          <a:sym typeface="+mn-ea"/>
                        </a:rPr>
                        <a:t>×</a:t>
                      </a:r>
                      <a:endParaRPr 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buNone/>
                      </a:pPr>
                      <a:r>
                        <a:rPr lang="zh-CN" altLang="en-US" sz="1200" kern="100">
                          <a:effectLst/>
                          <a:latin typeface="Times New Roman" panose="02020603050405020304" pitchFamily="18" charset="0"/>
                          <a:cs typeface="Times New Roman" panose="02020603050405020304" pitchFamily="18" charset="0"/>
                          <a:sym typeface="+mn-ea"/>
                        </a:rPr>
                        <a:t>×</a:t>
                      </a:r>
                      <a:endParaRPr lang="en-US"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kern="100">
                          <a:effectLst/>
                          <a:latin typeface="Times New Roman" panose="02020603050405020304" pitchFamily="18" charset="0"/>
                          <a:cs typeface="Times New Roman" panose="02020603050405020304" pitchFamily="18" charset="0"/>
                          <a:sym typeface="+mn-ea"/>
                        </a:rPr>
                        <a:t>✔</a:t>
                      </a:r>
                      <a:endParaRPr lang="en-US"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buNone/>
                      </a:pPr>
                      <a:r>
                        <a:rPr lang="zh-CN" altLang="en-US" sz="1200" kern="100">
                          <a:effectLst/>
                          <a:latin typeface="Times New Roman" panose="02020603050405020304" pitchFamily="18" charset="0"/>
                          <a:cs typeface="Times New Roman" panose="02020603050405020304" pitchFamily="18" charset="0"/>
                          <a:sym typeface="+mn-ea"/>
                        </a:rPr>
                        <a:t>✔</a:t>
                      </a:r>
                      <a:endParaRPr lang="en-US" altLang="en-US" sz="1200" b="0" kern="100">
                        <a:effectLst/>
                        <a:latin typeface="Times New Roman" panose="02020603050405020304" pitchFamily="18" charset="0"/>
                        <a:cs typeface="Times New Roman" panose="02020603050405020304" pitchFamily="18" charset="0"/>
                      </a:endParaRPr>
                    </a:p>
                  </a:txBody>
                  <a:tcPr marL="68580" marR="68580" marT="0" marB="0" anchor="ctr"/>
                </a:tc>
              </a:tr>
              <a:tr h="316865">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软注意力</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kern="100">
                          <a:effectLst/>
                          <a:latin typeface="Times New Roman" panose="02020603050405020304" pitchFamily="18" charset="0"/>
                          <a:cs typeface="Times New Roman" panose="02020603050405020304" pitchFamily="18" charset="0"/>
                          <a:sym typeface="+mn-ea"/>
                        </a:rPr>
                        <a:t>×</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kern="100">
                          <a:effectLst/>
                          <a:latin typeface="Times New Roman" panose="02020603050405020304" pitchFamily="18" charset="0"/>
                          <a:cs typeface="Times New Roman" panose="02020603050405020304" pitchFamily="18" charset="0"/>
                          <a:sym typeface="+mn-ea"/>
                        </a:rPr>
                        <a:t>×</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kern="100">
                          <a:effectLst/>
                          <a:latin typeface="Times New Roman" panose="02020603050405020304" pitchFamily="18" charset="0"/>
                          <a:cs typeface="Times New Roman" panose="02020603050405020304" pitchFamily="18" charset="0"/>
                          <a:sym typeface="+mn-ea"/>
                        </a:rPr>
                        <a:t>✔</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zh-CN" altLang="en-US" sz="1200" kern="100">
                          <a:effectLst/>
                          <a:latin typeface="Times New Roman" panose="02020603050405020304" pitchFamily="18" charset="0"/>
                          <a:cs typeface="Times New Roman" panose="02020603050405020304" pitchFamily="18" charset="0"/>
                          <a:sym typeface="+mn-ea"/>
                        </a:rPr>
                        <a:t>×</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zh-CN" altLang="en-US" sz="1200" kern="100">
                          <a:effectLst/>
                          <a:latin typeface="Times New Roman" panose="02020603050405020304" pitchFamily="18" charset="0"/>
                          <a:cs typeface="Times New Roman" panose="02020603050405020304" pitchFamily="18" charset="0"/>
                          <a:sym typeface="+mn-ea"/>
                        </a:rPr>
                        <a:t>✔</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16865">
                <a:tc>
                  <a:txBody>
                    <a:bodyPr/>
                    <a:lstStyle/>
                    <a:p>
                      <a:pPr indent="127000" algn="ctr">
                        <a:lnSpc>
                          <a:spcPct val="150000"/>
                        </a:lnSpc>
                      </a:pPr>
                      <a:r>
                        <a:rPr lang="zh-CN" altLang="en-US" sz="1200" b="0" kern="100">
                          <a:effectLst/>
                          <a:latin typeface="Times New Roman" panose="02020603050405020304" pitchFamily="18" charset="0"/>
                          <a:cs typeface="Times New Roman" panose="02020603050405020304" pitchFamily="18" charset="0"/>
                        </a:rPr>
                        <a:t>T1加权图像</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kern="100">
                          <a:effectLst/>
                          <a:latin typeface="Times New Roman" panose="02020603050405020304" pitchFamily="18" charset="0"/>
                          <a:cs typeface="Times New Roman" panose="02020603050405020304" pitchFamily="18" charset="0"/>
                          <a:sym typeface="+mn-ea"/>
                        </a:rPr>
                        <a:t>×</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kern="100">
                          <a:effectLst/>
                          <a:latin typeface="Times New Roman" panose="02020603050405020304" pitchFamily="18" charset="0"/>
                          <a:cs typeface="Times New Roman" panose="02020603050405020304" pitchFamily="18" charset="0"/>
                          <a:sym typeface="+mn-ea"/>
                        </a:rPr>
                        <a:t>✔</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kern="100">
                          <a:effectLst/>
                          <a:latin typeface="Times New Roman" panose="02020603050405020304" pitchFamily="18" charset="0"/>
                          <a:cs typeface="Times New Roman" panose="02020603050405020304" pitchFamily="18" charset="0"/>
                          <a:sym typeface="+mn-ea"/>
                        </a:rPr>
                        <a:t>✔</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kern="100">
                          <a:effectLst/>
                          <a:latin typeface="Times New Roman" panose="02020603050405020304" pitchFamily="18" charset="0"/>
                          <a:cs typeface="Times New Roman" panose="02020603050405020304" pitchFamily="18" charset="0"/>
                          <a:sym typeface="+mn-ea"/>
                        </a:rPr>
                        <a:t>✔</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zh-CN" altLang="en-US" sz="1200" kern="100">
                          <a:effectLst/>
                          <a:latin typeface="Times New Roman" panose="02020603050405020304" pitchFamily="18" charset="0"/>
                          <a:cs typeface="Times New Roman" panose="02020603050405020304" pitchFamily="18" charset="0"/>
                          <a:sym typeface="+mn-ea"/>
                        </a:rPr>
                        <a:t>✔</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16865">
                <a:tc>
                  <a:txBody>
                    <a:bodyPr/>
                    <a:lstStyle/>
                    <a:p>
                      <a:pPr indent="127000" algn="ctr">
                        <a:lnSpc>
                          <a:spcPct val="150000"/>
                        </a:lnSpc>
                        <a:buNone/>
                      </a:pPr>
                      <a:r>
                        <a:rPr lang="zh-CN" altLang="en-US" sz="1200" b="0" kern="100">
                          <a:effectLst/>
                          <a:latin typeface="Times New Roman" panose="02020603050405020304" pitchFamily="18" charset="0"/>
                          <a:cs typeface="Times New Roman" panose="02020603050405020304" pitchFamily="18" charset="0"/>
                        </a:rPr>
                        <a:t>PSNR</a:t>
                      </a:r>
                      <a:endParaRPr lang="zh-CN"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cs typeface="Times New Roman" panose="02020603050405020304" pitchFamily="18" charset="0"/>
                        </a:rPr>
                        <a:t>39.38db</a:t>
                      </a:r>
                      <a:endParaRPr lang="en-US" altLang="zh-CN"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28.15db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41.11db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38.90db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41.72db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临床价值实验</a:t>
            </a:r>
            <a:r>
              <a:rPr lang="en-US" altLang="zh-CN" sz="2400" b="1" dirty="0">
                <a:solidFill>
                  <a:schemeClr val="bg1"/>
                </a:solidFill>
              </a:rPr>
              <a:t> </a:t>
            </a:r>
            <a:endParaRPr lang="en-US" altLang="zh-CN" sz="2400" b="1" dirty="0">
              <a:solidFill>
                <a:schemeClr val="bg1"/>
              </a:solidFill>
            </a:endParaRPr>
          </a:p>
        </p:txBody>
      </p:sp>
      <p:sp>
        <p:nvSpPr>
          <p:cNvPr id="2" name="文本框 1"/>
          <p:cNvSpPr txBox="1"/>
          <p:nvPr>
            <p:custDataLst>
              <p:tags r:id="rId1"/>
            </p:custDataLst>
          </p:nvPr>
        </p:nvSpPr>
        <p:spPr>
          <a:xfrm>
            <a:off x="710565" y="3937635"/>
            <a:ext cx="9665970" cy="2138045"/>
          </a:xfrm>
          <a:prstGeom prst="rect">
            <a:avLst/>
          </a:prstGeom>
          <a:noFill/>
        </p:spPr>
        <p:txBody>
          <a:bodyPr wrap="square" rtlCol="0" anchor="t">
            <a:spAutoFit/>
          </a:bodyPr>
          <a:lstStyle/>
          <a:p>
            <a:pPr marL="285750" indent="0" algn="just">
              <a:lnSpc>
                <a:spcPct val="150000"/>
              </a:lnSpc>
              <a:spcBef>
                <a:spcPts val="600"/>
              </a:spcBef>
              <a:buClrTx/>
              <a:buSzTx/>
              <a:buFont typeface="Wingdings" panose="05000000000000000000" charset="0"/>
              <a:buNone/>
            </a:pPr>
            <a:r>
              <a:rPr lang="zh-CN" b="1" spc="100" dirty="0">
                <a:latin typeface="+mn-ea"/>
                <a:cs typeface="+mn-ea"/>
                <a:sym typeface="+mn-ea"/>
              </a:rPr>
              <a:t>实验结果</a:t>
            </a:r>
            <a:endParaRPr lang="zh-CN" b="1" spc="100" dirty="0">
              <a:latin typeface="+mn-ea"/>
              <a:cs typeface="+mn-ea"/>
              <a:sym typeface="+mn-ea"/>
            </a:endParaRPr>
          </a:p>
          <a:p>
            <a:pPr marL="285750" indent="284480" algn="just">
              <a:lnSpc>
                <a:spcPct val="150000"/>
              </a:lnSpc>
              <a:spcBef>
                <a:spcPts val="600"/>
              </a:spcBef>
              <a:buClrTx/>
              <a:buSzTx/>
              <a:buFont typeface="Wingdings" panose="05000000000000000000" charset="0"/>
              <a:buChar char="Ø"/>
            </a:pPr>
            <a:r>
              <a:rPr lang="en-US" sz="1600" spc="100" dirty="0">
                <a:latin typeface="微软雅黑" panose="020B0503020204020204" charset="-122"/>
                <a:ea typeface="微软雅黑" panose="020B0503020204020204" charset="-122"/>
                <a:cs typeface="+mn-ea"/>
                <a:sym typeface="+mn-ea"/>
              </a:rPr>
              <a:t>HiDDeN</a:t>
            </a:r>
            <a:r>
              <a:rPr lang="zh-CN" altLang="en-US" sz="1600" spc="100" dirty="0">
                <a:latin typeface="微软雅黑" panose="020B0503020204020204" charset="-122"/>
                <a:ea typeface="微软雅黑" panose="020B0503020204020204" charset="-122"/>
                <a:cs typeface="+mn-ea"/>
                <a:sym typeface="+mn-ea"/>
              </a:rPr>
              <a:t>的临床指标远小于</a:t>
            </a:r>
            <a:r>
              <a:rPr lang="en-US" altLang="zh-CN" sz="1600" spc="100" dirty="0">
                <a:latin typeface="微软雅黑" panose="020B0503020204020204" charset="-122"/>
                <a:ea typeface="微软雅黑" panose="020B0503020204020204" charset="-122"/>
                <a:cs typeface="+mn-ea"/>
                <a:sym typeface="+mn-ea"/>
              </a:rPr>
              <a:t>superDTI</a:t>
            </a:r>
            <a:r>
              <a:rPr lang="zh-CN" altLang="en-US" sz="1600" spc="100" dirty="0">
                <a:latin typeface="微软雅黑" panose="020B0503020204020204" charset="-122"/>
                <a:ea typeface="微软雅黑" panose="020B0503020204020204" charset="-122"/>
                <a:cs typeface="+mn-ea"/>
                <a:sym typeface="+mn-ea"/>
              </a:rPr>
              <a:t>，所以</a:t>
            </a:r>
            <a:r>
              <a:rPr sz="1600" spc="100" dirty="0">
                <a:latin typeface="微软雅黑" panose="020B0503020204020204" charset="-122"/>
                <a:ea typeface="微软雅黑" panose="020B0503020204020204" charset="-122"/>
                <a:cs typeface="+mn-ea"/>
                <a:sym typeface="+mn-ea"/>
              </a:rPr>
              <a:t>用处理普通数字图像的方式向DTI图像添加水印信号是不可取的。</a:t>
            </a:r>
            <a:endParaRPr sz="1600" spc="100" dirty="0">
              <a:latin typeface="微软雅黑" panose="020B0503020204020204" charset="-122"/>
              <a:ea typeface="微软雅黑" panose="020B0503020204020204" charset="-122"/>
              <a:cs typeface="+mn-ea"/>
              <a:sym typeface="+mn-ea"/>
            </a:endParaRPr>
          </a:p>
          <a:p>
            <a:pPr marL="285750" indent="284480" algn="just">
              <a:lnSpc>
                <a:spcPct val="150000"/>
              </a:lnSpc>
              <a:spcBef>
                <a:spcPts val="600"/>
              </a:spcBef>
              <a:buClrTx/>
              <a:buSzTx/>
              <a:buFont typeface="Wingdings" panose="05000000000000000000" charset="0"/>
              <a:buChar char="Ø"/>
            </a:pPr>
            <a:r>
              <a:rPr sz="1600" spc="100" dirty="0">
                <a:latin typeface="微软雅黑" panose="020B0503020204020204" charset="-122"/>
                <a:ea typeface="微软雅黑" panose="020B0503020204020204" charset="-122"/>
                <a:cs typeface="+mn-ea"/>
                <a:sym typeface="+mn-ea"/>
              </a:rPr>
              <a:t>本文提出的水印算法</a:t>
            </a:r>
            <a:r>
              <a:rPr lang="zh-CN" sz="1600" spc="100" dirty="0">
                <a:latin typeface="微软雅黑" panose="020B0503020204020204" charset="-122"/>
                <a:ea typeface="微软雅黑" panose="020B0503020204020204" charset="-122"/>
                <a:cs typeface="+mn-ea"/>
                <a:sym typeface="+mn-ea"/>
              </a:rPr>
              <a:t>在临床指标和</a:t>
            </a:r>
            <a:r>
              <a:rPr lang="en-US" altLang="zh-CN" sz="1600" spc="100" dirty="0">
                <a:latin typeface="微软雅黑" panose="020B0503020204020204" charset="-122"/>
                <a:ea typeface="微软雅黑" panose="020B0503020204020204" charset="-122"/>
                <a:cs typeface="+mn-ea"/>
                <a:sym typeface="+mn-ea"/>
              </a:rPr>
              <a:t>PSNR</a:t>
            </a:r>
            <a:r>
              <a:rPr lang="zh-CN" altLang="en-US" sz="1600" spc="100" dirty="0">
                <a:latin typeface="微软雅黑" panose="020B0503020204020204" charset="-122"/>
                <a:ea typeface="微软雅黑" panose="020B0503020204020204" charset="-122"/>
                <a:cs typeface="+mn-ea"/>
                <a:sym typeface="+mn-ea"/>
              </a:rPr>
              <a:t>都</a:t>
            </a:r>
            <a:r>
              <a:rPr lang="zh-CN" sz="1600" spc="100" dirty="0">
                <a:latin typeface="微软雅黑" panose="020B0503020204020204" charset="-122"/>
                <a:ea typeface="微软雅黑" panose="020B0503020204020204" charset="-122"/>
                <a:cs typeface="+mn-ea"/>
                <a:sym typeface="+mn-ea"/>
              </a:rPr>
              <a:t>大于</a:t>
            </a:r>
            <a:r>
              <a:rPr lang="en-US" altLang="zh-CN" sz="1600" spc="100" dirty="0">
                <a:latin typeface="微软雅黑" panose="020B0503020204020204" charset="-122"/>
                <a:ea typeface="微软雅黑" panose="020B0503020204020204" charset="-122"/>
                <a:cs typeface="+mn-ea"/>
                <a:sym typeface="+mn-ea"/>
              </a:rPr>
              <a:t>superDTI</a:t>
            </a:r>
            <a:r>
              <a:rPr lang="zh-CN" altLang="en-US" sz="1600" spc="100" dirty="0">
                <a:latin typeface="微软雅黑" panose="020B0503020204020204" charset="-122"/>
                <a:ea typeface="微软雅黑" panose="020B0503020204020204" charset="-122"/>
                <a:cs typeface="+mn-ea"/>
                <a:sym typeface="+mn-ea"/>
              </a:rPr>
              <a:t>的指标，从而证明水印</a:t>
            </a:r>
            <a:r>
              <a:rPr lang="en-US" altLang="zh-CN" sz="1600" spc="100" dirty="0">
                <a:latin typeface="微软雅黑" panose="020B0503020204020204" charset="-122"/>
                <a:ea typeface="微软雅黑" panose="020B0503020204020204" charset="-122"/>
                <a:cs typeface="+mn-ea"/>
                <a:sym typeface="+mn-ea"/>
              </a:rPr>
              <a:t>DTI</a:t>
            </a:r>
            <a:r>
              <a:rPr lang="zh-CN" altLang="en-US" sz="1600" spc="100" dirty="0">
                <a:latin typeface="微软雅黑" panose="020B0503020204020204" charset="-122"/>
                <a:ea typeface="微软雅黑" panose="020B0503020204020204" charset="-122"/>
                <a:cs typeface="+mn-ea"/>
                <a:sym typeface="+mn-ea"/>
              </a:rPr>
              <a:t>图像依然具有临床价值</a:t>
            </a:r>
            <a:r>
              <a:rPr sz="1600" spc="100" dirty="0">
                <a:latin typeface="微软雅黑" panose="020B0503020204020204" charset="-122"/>
                <a:ea typeface="微软雅黑" panose="020B0503020204020204" charset="-122"/>
                <a:cs typeface="+mn-ea"/>
                <a:sym typeface="+mn-ea"/>
              </a:rPr>
              <a:t>。</a:t>
            </a:r>
            <a:endParaRPr sz="1600" spc="100" dirty="0">
              <a:latin typeface="微软雅黑" panose="020B0503020204020204" charset="-122"/>
              <a:ea typeface="微软雅黑" panose="020B0503020204020204" charset="-122"/>
              <a:cs typeface="+mn-ea"/>
              <a:sym typeface="+mn-ea"/>
            </a:endParaRPr>
          </a:p>
        </p:txBody>
      </p:sp>
      <p:sp>
        <p:nvSpPr>
          <p:cNvPr id="4" name="文本框 3"/>
          <p:cNvSpPr txBox="1"/>
          <p:nvPr/>
        </p:nvSpPr>
        <p:spPr>
          <a:xfrm>
            <a:off x="4338320" y="1871345"/>
            <a:ext cx="2734310" cy="337185"/>
          </a:xfrm>
          <a:prstGeom prst="rect">
            <a:avLst/>
          </a:prstGeom>
          <a:noFill/>
        </p:spPr>
        <p:txBody>
          <a:bodyPr wrap="none" rtlCol="0" anchor="t">
            <a:spAutoFit/>
          </a:bodyPr>
          <a:lstStyle/>
          <a:p>
            <a:pPr algn="l"/>
            <a:r>
              <a:rPr sz="1600"/>
              <a:t>表3.</a:t>
            </a:r>
            <a:r>
              <a:rPr lang="en-US" sz="1600"/>
              <a:t>8 </a:t>
            </a:r>
            <a:r>
              <a:rPr lang="zh-CN" altLang="en-US" sz="1600"/>
              <a:t>水印</a:t>
            </a:r>
            <a:r>
              <a:rPr lang="en-US" altLang="zh-CN" sz="1600"/>
              <a:t>DTI</a:t>
            </a:r>
            <a:r>
              <a:rPr lang="zh-CN" altLang="en-US" sz="1600"/>
              <a:t>图像质量对比</a:t>
            </a:r>
            <a:r>
              <a:rPr sz="1600"/>
              <a:t> </a:t>
            </a:r>
            <a:endParaRPr sz="1600"/>
          </a:p>
        </p:txBody>
      </p:sp>
      <p:sp>
        <p:nvSpPr>
          <p:cNvPr id="9"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sym typeface="+mn-ea"/>
              </a:rPr>
              <a:t>研究内容</a:t>
            </a:r>
            <a:r>
              <a:rPr lang="en-US" altLang="zh-CN" b="1" dirty="0">
                <a:solidFill>
                  <a:srgbClr val="414455"/>
                </a:solidFill>
                <a:latin typeface="微软雅黑" panose="020B0503020204020204" charset="-122"/>
                <a:sym typeface="+mn-ea"/>
              </a:rPr>
              <a:t>2——</a:t>
            </a:r>
            <a:r>
              <a:rPr b="1" dirty="0">
                <a:solidFill>
                  <a:srgbClr val="414455"/>
                </a:solidFill>
                <a:latin typeface="微软雅黑" panose="020B0503020204020204" charset="-122"/>
                <a:sym typeface="+mn-ea"/>
              </a:rPr>
              <a:t>基于张量的DTI鲁棒盲水印算法</a:t>
            </a:r>
            <a:endParaRPr b="1" dirty="0">
              <a:solidFill>
                <a:srgbClr val="414455"/>
              </a:solidFill>
              <a:latin typeface="微软雅黑" panose="020B0503020204020204" charset="-122"/>
              <a:sym typeface="+mn-ea"/>
            </a:endParaRPr>
          </a:p>
        </p:txBody>
      </p:sp>
      <p:graphicFrame>
        <p:nvGraphicFramePr>
          <p:cNvPr id="12" name="表格 11"/>
          <p:cNvGraphicFramePr>
            <a:graphicFrameLocks noGrp="1"/>
          </p:cNvGraphicFramePr>
          <p:nvPr>
            <p:custDataLst>
              <p:tags r:id="rId2"/>
            </p:custDataLst>
          </p:nvPr>
        </p:nvGraphicFramePr>
        <p:xfrm>
          <a:off x="2205990" y="2416175"/>
          <a:ext cx="7049770" cy="1313180"/>
        </p:xfrm>
        <a:graphic>
          <a:graphicData uri="http://schemas.openxmlformats.org/drawingml/2006/table">
            <a:tbl>
              <a:tblPr firstRow="1" firstCol="1" bandRow="1">
                <a:tableStyleId>{C083E6E3-FA7D-4D7B-A595-EF9225AFEA82}</a:tableStyleId>
              </a:tblPr>
              <a:tblGrid>
                <a:gridCol w="1007110"/>
                <a:gridCol w="1007110"/>
                <a:gridCol w="1007110"/>
                <a:gridCol w="1007110"/>
                <a:gridCol w="1007110"/>
                <a:gridCol w="1007110"/>
                <a:gridCol w="1007110"/>
              </a:tblGrid>
              <a:tr h="344805">
                <a:tc>
                  <a:txBody>
                    <a:bodyPr/>
                    <a:lstStyle/>
                    <a:p>
                      <a:pPr indent="127000" algn="ctr">
                        <a:lnSpc>
                          <a:spcPct val="150000"/>
                        </a:lnSpc>
                      </a:pPr>
                      <a:r>
                        <a:rPr lang="zh-CN" altLang="en-US" sz="1200" b="0" u="none" strike="noStrike" kern="100">
                          <a:solidFill>
                            <a:schemeClr val="tx1"/>
                          </a:solidFill>
                          <a:effectLst/>
                          <a:latin typeface="Times New Roman" panose="02020603050405020304" pitchFamily="18" charset="0"/>
                          <a:ea typeface="+mn-ea"/>
                          <a:cs typeface="Times New Roman" panose="02020603050405020304" pitchFamily="18" charset="0"/>
                        </a:rPr>
                        <a:t>序号</a:t>
                      </a:r>
                      <a:endParaRPr lang="zh-CN" altLang="en-US" sz="1200" b="0" u="none" strike="noStrike" kern="10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a:effectLst/>
                          <a:latin typeface="Times New Roman" panose="02020603050405020304" pitchFamily="18" charset="0"/>
                          <a:ea typeface="宋体" panose="02010600030101010101" pitchFamily="2" charset="-122"/>
                          <a:cs typeface="Times New Roman" panose="02020603050405020304" pitchFamily="18" charset="0"/>
                        </a:rPr>
                        <a:t>模型</a:t>
                      </a:r>
                      <a:endParaRPr lang="zh-CN" altLang="en-US"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sz="1200" b="0" kern="100">
                          <a:effectLst/>
                          <a:latin typeface="Times New Roman" panose="02020603050405020304" pitchFamily="18" charset="0"/>
                          <a:ea typeface="宋体" panose="02010600030101010101" pitchFamily="2" charset="-122"/>
                          <a:cs typeface="Times New Roman" panose="02020603050405020304" pitchFamily="18" charset="0"/>
                        </a:rPr>
                        <a:t>PSNR</a:t>
                      </a:r>
                      <a:endParaRPr lang="en-US"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FA nMSE</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FA PSNR</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MD nMSE</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α</a:t>
                      </a:r>
                      <a:r>
                        <a:rPr lang="en-US" altLang="zh-CN" sz="1200" b="0" kern="100" baseline="-25000">
                          <a:effectLst/>
                          <a:latin typeface="Times New Roman" panose="02020603050405020304" pitchFamily="18" charset="0"/>
                          <a:ea typeface="宋体" panose="02010600030101010101" pitchFamily="2" charset="-122"/>
                          <a:cs typeface="Times New Roman" panose="02020603050405020304" pitchFamily="18" charset="0"/>
                        </a:rPr>
                        <a:t>AC</a:t>
                      </a:r>
                      <a:endParaRPr lang="en-US" altLang="zh-CN" sz="1200" b="0" kern="100" baseline="-250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46710">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1</a:t>
                      </a:r>
                      <a:endParaRPr lang="en-US" altLang="zh-CN"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superDTI</a:t>
                      </a:r>
                      <a:r>
                        <a:rPr lang="en-US" altLang="zh-CN" sz="1200" b="0" kern="100" baseline="30000">
                          <a:effectLst/>
                          <a:latin typeface="Times New Roman" panose="02020603050405020304" pitchFamily="18" charset="0"/>
                          <a:cs typeface="Times New Roman" panose="02020603050405020304" pitchFamily="18" charset="0"/>
                        </a:rPr>
                        <a:t>[5]</a:t>
                      </a:r>
                      <a:endParaRPr lang="en-US" altLang="zh-CN" sz="1200" b="0" kern="100" baseline="300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kern="100">
                          <a:effectLst/>
                          <a:latin typeface="Times New Roman" panose="02020603050405020304" pitchFamily="18" charset="0"/>
                          <a:cs typeface="Times New Roman" panose="02020603050405020304" pitchFamily="18" charset="0"/>
                          <a:sym typeface="+mn-ea"/>
                        </a:rPr>
                        <a:t>-</a:t>
                      </a:r>
                      <a:endParaRPr lang="en-US" altLang="zh-CN" sz="1200" b="0" kern="100">
                        <a:effectLst/>
                        <a:latin typeface="Times New Roman" panose="02020603050405020304" pitchFamily="18" charset="0"/>
                        <a:cs typeface="Times New Roman" panose="02020603050405020304" pitchFamily="18" charset="0"/>
                        <a:sym typeface="+mn-ea"/>
                      </a:endParaRPr>
                    </a:p>
                  </a:txBody>
                  <a:tcPr marL="68580" marR="68580" marT="0" marB="0" anchor="ctr"/>
                </a:tc>
                <a:tc>
                  <a:txBody>
                    <a:bodyPr/>
                    <a:lstStyle/>
                    <a:p>
                      <a:pPr indent="127000" algn="ctr">
                        <a:lnSpc>
                          <a:spcPct val="150000"/>
                        </a:lnSpc>
                        <a:buNone/>
                      </a:pPr>
                      <a:r>
                        <a:rPr lang="en-US" altLang="en-US" sz="1200" b="0" kern="100">
                          <a:effectLst/>
                          <a:latin typeface="Times New Roman" panose="02020603050405020304" pitchFamily="18" charset="0"/>
                          <a:cs typeface="Times New Roman" panose="02020603050405020304" pitchFamily="18" charset="0"/>
                        </a:rPr>
                        <a:t>0.021</a:t>
                      </a:r>
                      <a:endParaRPr lang="en-US"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en-US" sz="1200" b="0" kern="100">
                          <a:effectLst/>
                          <a:latin typeface="Times New Roman" panose="02020603050405020304" pitchFamily="18" charset="0"/>
                          <a:cs typeface="Times New Roman" panose="02020603050405020304" pitchFamily="18" charset="0"/>
                        </a:rPr>
                        <a:t>38.9db</a:t>
                      </a:r>
                      <a:endParaRPr lang="en-US"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en-US" sz="1200" b="0" kern="100">
                          <a:effectLst/>
                          <a:latin typeface="Times New Roman" panose="02020603050405020304" pitchFamily="18" charset="0"/>
                          <a:cs typeface="Times New Roman" panose="02020603050405020304" pitchFamily="18" charset="0"/>
                        </a:rPr>
                        <a:t>0.001</a:t>
                      </a:r>
                      <a:endParaRPr lang="en-US" altLang="en-US"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en-US" sz="1200" b="0" kern="100">
                          <a:effectLst/>
                          <a:latin typeface="Times New Roman" panose="02020603050405020304" pitchFamily="18" charset="0"/>
                          <a:cs typeface="Times New Roman" panose="02020603050405020304" pitchFamily="18" charset="0"/>
                        </a:rPr>
                        <a:t>-</a:t>
                      </a:r>
                      <a:endParaRPr lang="en-US" altLang="en-US" sz="1200" b="0" kern="100">
                        <a:effectLst/>
                        <a:latin typeface="Times New Roman" panose="02020603050405020304" pitchFamily="18" charset="0"/>
                        <a:cs typeface="Times New Roman" panose="02020603050405020304" pitchFamily="18" charset="0"/>
                      </a:endParaRPr>
                    </a:p>
                  </a:txBody>
                  <a:tcPr marL="68580" marR="68580" marT="0" marB="0" anchor="ctr"/>
                </a:tc>
              </a:tr>
              <a:tr h="274320">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2</a:t>
                      </a:r>
                      <a:endParaRPr lang="en-US" altLang="zh-CN"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HiDDeN</a:t>
                      </a:r>
                      <a:r>
                        <a:rPr lang="en-US" altLang="zh-CN" sz="1200" b="0" kern="100" baseline="30000">
                          <a:effectLst/>
                          <a:latin typeface="Times New Roman" panose="02020603050405020304" pitchFamily="18" charset="0"/>
                          <a:cs typeface="Times New Roman" panose="02020603050405020304" pitchFamily="18" charset="0"/>
                        </a:rPr>
                        <a:t>[2]</a:t>
                      </a:r>
                      <a:endParaRPr lang="en-US" altLang="zh-CN" sz="1200" b="0" kern="100" baseline="300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kern="100">
                          <a:effectLst/>
                          <a:latin typeface="Times New Roman" panose="02020603050405020304" pitchFamily="18" charset="0"/>
                          <a:cs typeface="Times New Roman" panose="02020603050405020304" pitchFamily="18" charset="0"/>
                          <a:sym typeface="+mn-ea"/>
                        </a:rPr>
                        <a:t>29.03db</a:t>
                      </a:r>
                      <a:endParaRPr lang="en-US" altLang="zh-CN" sz="1200" kern="100">
                        <a:effectLst/>
                        <a:latin typeface="Times New Roman" panose="02020603050405020304" pitchFamily="18" charset="0"/>
                        <a:cs typeface="Times New Roman" panose="02020603050405020304" pitchFamily="18" charset="0"/>
                        <a:sym typeface="+mn-ea"/>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0.096</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24.76db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0.026</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0.5605</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r h="347345">
                <a:tc>
                  <a:txBody>
                    <a:bodyPr/>
                    <a:lstStyle/>
                    <a:p>
                      <a:pPr indent="127000" algn="ctr">
                        <a:lnSpc>
                          <a:spcPct val="150000"/>
                        </a:lnSpc>
                      </a:pPr>
                      <a:r>
                        <a:rPr lang="en-US" altLang="zh-CN" sz="1200" b="0" kern="100">
                          <a:effectLst/>
                          <a:latin typeface="Times New Roman" panose="02020603050405020304" pitchFamily="18" charset="0"/>
                          <a:cs typeface="Times New Roman" panose="02020603050405020304" pitchFamily="18" charset="0"/>
                        </a:rPr>
                        <a:t>3</a:t>
                      </a:r>
                      <a:endParaRPr lang="en-US" altLang="zh-CN" sz="1200" b="0" kern="10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zh-CN" altLang="en-US" sz="1200" b="0" kern="100" dirty="0">
                          <a:effectLst/>
                          <a:latin typeface="Times New Roman" panose="02020603050405020304" pitchFamily="18" charset="0"/>
                          <a:cs typeface="Times New Roman" panose="02020603050405020304" pitchFamily="18" charset="0"/>
                        </a:rPr>
                        <a:t>本文</a:t>
                      </a:r>
                      <a:endParaRPr lang="zh-CN" altLang="en-US" sz="1200" b="0" kern="100" dirty="0">
                        <a:effectLst/>
                        <a:latin typeface="Times New Roman" panose="02020603050405020304" pitchFamily="18" charset="0"/>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42.57db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0.012</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43.44db</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rPr>
                        <a:t>0.00015</a:t>
                      </a:r>
                      <a:endParaRPr lang="en-US" alt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lnSpc>
                          <a:spcPct val="150000"/>
                        </a:lnSpc>
                        <a:buNone/>
                      </a:pPr>
                      <a:r>
                        <a:rPr lang="en-US" altLang="zh-CN" sz="1200" b="0" kern="100" dirty="0">
                          <a:effectLst/>
                          <a:latin typeface="Times New Roman" panose="02020603050405020304" pitchFamily="18" charset="0"/>
                          <a:ea typeface="宋体" panose="02010600030101010101" pitchFamily="2" charset="-122"/>
                          <a:cs typeface="Times New Roman" panose="02020603050405020304" pitchFamily="18" charset="0"/>
                        </a:rPr>
                        <a:t>0.9385</a:t>
                      </a:r>
                      <a:endParaRPr lang="en-US" alt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临床价值实验</a:t>
            </a:r>
            <a:r>
              <a:rPr lang="en-US" altLang="zh-CN" sz="2400" b="1" dirty="0">
                <a:solidFill>
                  <a:schemeClr val="bg1"/>
                </a:solidFill>
              </a:rPr>
              <a:t> </a:t>
            </a:r>
            <a:endParaRPr lang="en-US" altLang="zh-CN" sz="2400" b="1" dirty="0">
              <a:solidFill>
                <a:schemeClr val="bg1"/>
              </a:solidFill>
            </a:endParaRPr>
          </a:p>
        </p:txBody>
      </p:sp>
      <p:sp>
        <p:nvSpPr>
          <p:cNvPr id="3" name="文本框 2"/>
          <p:cNvSpPr txBox="1"/>
          <p:nvPr/>
        </p:nvSpPr>
        <p:spPr>
          <a:xfrm>
            <a:off x="4653280" y="5786120"/>
            <a:ext cx="2924175" cy="337185"/>
          </a:xfrm>
          <a:prstGeom prst="rect">
            <a:avLst/>
          </a:prstGeom>
          <a:noFill/>
        </p:spPr>
        <p:txBody>
          <a:bodyPr wrap="none" rtlCol="0" anchor="t">
            <a:spAutoFit/>
          </a:bodyPr>
          <a:lstStyle/>
          <a:p>
            <a:pPr algn="l"/>
            <a:r>
              <a:rPr lang="zh-CN" sz="1600">
                <a:latin typeface="+mn-ea"/>
                <a:cs typeface="+mn-ea"/>
              </a:rPr>
              <a:t>图</a:t>
            </a:r>
            <a:r>
              <a:rPr sz="1600">
                <a:latin typeface="+mn-ea"/>
                <a:cs typeface="+mn-ea"/>
              </a:rPr>
              <a:t>3</a:t>
            </a:r>
            <a:r>
              <a:rPr lang="en-US" sz="1600">
                <a:latin typeface="+mn-ea"/>
                <a:cs typeface="+mn-ea"/>
              </a:rPr>
              <a:t>-16 </a:t>
            </a:r>
            <a:r>
              <a:rPr lang="zh-CN" altLang="en-US" sz="1600">
                <a:latin typeface="+mn-ea"/>
                <a:cs typeface="+mn-ea"/>
              </a:rPr>
              <a:t>重构图像视觉质量对比</a:t>
            </a:r>
            <a:endParaRPr lang="zh-CN" altLang="en-US" sz="1600">
              <a:latin typeface="+mn-ea"/>
              <a:cs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sym typeface="+mn-ea"/>
              </a:rPr>
              <a:t>研究内容</a:t>
            </a:r>
            <a:r>
              <a:rPr lang="en-US" altLang="zh-CN" b="1" dirty="0">
                <a:solidFill>
                  <a:srgbClr val="414455"/>
                </a:solidFill>
                <a:latin typeface="微软雅黑" panose="020B0503020204020204" charset="-122"/>
                <a:sym typeface="+mn-ea"/>
              </a:rPr>
              <a:t>2——</a:t>
            </a:r>
            <a:r>
              <a:rPr b="1" dirty="0">
                <a:solidFill>
                  <a:srgbClr val="414455"/>
                </a:solidFill>
                <a:latin typeface="微软雅黑" panose="020B0503020204020204" charset="-122"/>
                <a:sym typeface="+mn-ea"/>
              </a:rPr>
              <a:t>基于张量的DTI鲁棒盲水印算法</a:t>
            </a:r>
            <a:endParaRPr b="1" dirty="0">
              <a:solidFill>
                <a:srgbClr val="414455"/>
              </a:solidFill>
              <a:latin typeface="微软雅黑" panose="020B0503020204020204" charset="-122"/>
              <a:sym typeface="+mn-ea"/>
            </a:endParaRPr>
          </a:p>
        </p:txBody>
      </p:sp>
      <p:pic>
        <p:nvPicPr>
          <p:cNvPr id="36" name="图片 36"/>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bwMode="auto">
          <a:xfrm>
            <a:off x="2493010" y="2087880"/>
            <a:ext cx="7080250" cy="353441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临床价值实验</a:t>
            </a:r>
            <a:r>
              <a:rPr lang="en-US" altLang="zh-CN" sz="2400" b="1" dirty="0">
                <a:solidFill>
                  <a:schemeClr val="bg1"/>
                </a:solidFill>
              </a:rPr>
              <a:t> </a:t>
            </a:r>
            <a:endParaRPr lang="en-US" altLang="zh-CN" sz="2400" b="1" dirty="0">
              <a:solidFill>
                <a:schemeClr val="bg1"/>
              </a:solidFill>
            </a:endParaRPr>
          </a:p>
        </p:txBody>
      </p:sp>
      <p:sp>
        <p:nvSpPr>
          <p:cNvPr id="3" name="文本框 2"/>
          <p:cNvSpPr txBox="1"/>
          <p:nvPr/>
        </p:nvSpPr>
        <p:spPr>
          <a:xfrm>
            <a:off x="5144135" y="5948045"/>
            <a:ext cx="2720975" cy="337185"/>
          </a:xfrm>
          <a:prstGeom prst="rect">
            <a:avLst/>
          </a:prstGeom>
          <a:noFill/>
        </p:spPr>
        <p:txBody>
          <a:bodyPr wrap="none" rtlCol="0" anchor="t">
            <a:spAutoFit/>
          </a:bodyPr>
          <a:lstStyle/>
          <a:p>
            <a:pPr algn="l"/>
            <a:r>
              <a:rPr lang="zh-CN" sz="1600">
                <a:latin typeface="+mn-ea"/>
                <a:cs typeface="+mn-ea"/>
              </a:rPr>
              <a:t>图</a:t>
            </a:r>
            <a:r>
              <a:rPr sz="1600">
                <a:latin typeface="+mn-ea"/>
                <a:cs typeface="+mn-ea"/>
              </a:rPr>
              <a:t>3</a:t>
            </a:r>
            <a:r>
              <a:rPr lang="en-US" sz="1600">
                <a:latin typeface="+mn-ea"/>
                <a:cs typeface="+mn-ea"/>
              </a:rPr>
              <a:t>-16 </a:t>
            </a:r>
            <a:r>
              <a:rPr lang="zh-CN" altLang="en-US" sz="1600">
                <a:latin typeface="+mn-ea"/>
                <a:cs typeface="+mn-ea"/>
              </a:rPr>
              <a:t>完整图像临床可视化</a:t>
            </a:r>
            <a:endParaRPr lang="zh-CN" altLang="en-US" sz="1600">
              <a:latin typeface="+mn-ea"/>
              <a:cs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sym typeface="+mn-ea"/>
              </a:rPr>
              <a:t>研究内容</a:t>
            </a:r>
            <a:r>
              <a:rPr lang="en-US" altLang="zh-CN" b="1" dirty="0">
                <a:solidFill>
                  <a:srgbClr val="414455"/>
                </a:solidFill>
                <a:latin typeface="微软雅黑" panose="020B0503020204020204" charset="-122"/>
                <a:sym typeface="+mn-ea"/>
              </a:rPr>
              <a:t>2——</a:t>
            </a:r>
            <a:r>
              <a:rPr b="1" dirty="0">
                <a:solidFill>
                  <a:srgbClr val="414455"/>
                </a:solidFill>
                <a:latin typeface="微软雅黑" panose="020B0503020204020204" charset="-122"/>
                <a:sym typeface="+mn-ea"/>
              </a:rPr>
              <a:t>基于张量的DTI鲁棒盲水印算法</a:t>
            </a:r>
            <a:endParaRPr b="1" dirty="0">
              <a:solidFill>
                <a:srgbClr val="414455"/>
              </a:solidFill>
              <a:latin typeface="微软雅黑" panose="020B0503020204020204" charset="-122"/>
              <a:sym typeface="+mn-ea"/>
            </a:endParaRPr>
          </a:p>
        </p:txBody>
      </p:sp>
      <p:graphicFrame>
        <p:nvGraphicFramePr>
          <p:cNvPr id="4" name="对象 3"/>
          <p:cNvGraphicFramePr/>
          <p:nvPr>
            <p:custDataLst>
              <p:tags r:id="rId1"/>
            </p:custDataLst>
          </p:nvPr>
        </p:nvGraphicFramePr>
        <p:xfrm>
          <a:off x="2630170" y="1617345"/>
          <a:ext cx="6931660" cy="4144645"/>
        </p:xfrm>
        <a:graphic>
          <a:graphicData uri="http://schemas.openxmlformats.org/presentationml/2006/ole">
            <mc:AlternateContent xmlns:mc="http://schemas.openxmlformats.org/markup-compatibility/2006">
              <mc:Choice xmlns:v="urn:schemas-microsoft-com:vml" Requires="v">
                <p:oleObj spid="_x0000_s6" name="" r:id="rId2" imgW="6687820" imgH="4068445" progId="Visio.Drawing.15">
                  <p:embed/>
                </p:oleObj>
              </mc:Choice>
              <mc:Fallback>
                <p:oleObj name="" r:id="rId2" imgW="6687820" imgH="4068445" progId="Visio.Drawing.15">
                  <p:embed/>
                  <p:pic>
                    <p:nvPicPr>
                      <p:cNvPr id="0" name="图片 6"/>
                      <p:cNvPicPr/>
                      <p:nvPr/>
                    </p:nvPicPr>
                    <p:blipFill>
                      <a:blip r:embed="rId3"/>
                      <a:stretch>
                        <a:fillRect/>
                      </a:stretch>
                    </p:blipFill>
                    <p:spPr>
                      <a:xfrm>
                        <a:off x="2630170" y="1617345"/>
                        <a:ext cx="6931660" cy="4144645"/>
                      </a:xfrm>
                      <a:prstGeom prst="rect">
                        <a:avLst/>
                      </a:prstGeom>
                    </p:spPr>
                  </p:pic>
                </p:oleObj>
              </mc:Fallback>
            </mc:AlternateContent>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 name="iŝḷíḍè"/>
          <p:cNvSpPr/>
          <p:nvPr/>
        </p:nvSpPr>
        <p:spPr bwMode="auto">
          <a:xfrm>
            <a:off x="961766" y="1202756"/>
            <a:ext cx="2775836" cy="565689"/>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rPr>
              <a:t>鲁棒性实验</a:t>
            </a:r>
            <a:r>
              <a:rPr lang="en-US" altLang="zh-CN" sz="2400" b="1" dirty="0">
                <a:solidFill>
                  <a:schemeClr val="bg1"/>
                </a:solidFill>
              </a:rPr>
              <a:t> </a:t>
            </a:r>
            <a:endParaRPr lang="en-US" altLang="zh-CN" sz="2400" b="1" dirty="0">
              <a:solidFill>
                <a:schemeClr val="bg1"/>
              </a:solidFill>
            </a:endParaRPr>
          </a:p>
        </p:txBody>
      </p:sp>
      <p:sp>
        <p:nvSpPr>
          <p:cNvPr id="100" name="文本框 99"/>
          <p:cNvSpPr txBox="1"/>
          <p:nvPr/>
        </p:nvSpPr>
        <p:spPr>
          <a:xfrm>
            <a:off x="501015" y="2354580"/>
            <a:ext cx="4070350" cy="2138045"/>
          </a:xfrm>
          <a:prstGeom prst="rect">
            <a:avLst/>
          </a:prstGeom>
          <a:noFill/>
          <a:ln w="9525">
            <a:noFill/>
          </a:ln>
        </p:spPr>
        <p:txBody>
          <a:bodyPr wrap="square">
            <a:spAutoFit/>
          </a:bodyPr>
          <a:lstStyle/>
          <a:p>
            <a:pPr marL="285750" algn="just">
              <a:lnSpc>
                <a:spcPct val="150000"/>
              </a:lnSpc>
              <a:spcBef>
                <a:spcPts val="600"/>
              </a:spcBef>
              <a:buClrTx/>
              <a:buSzTx/>
              <a:buFont typeface="Wingdings" panose="05000000000000000000" charset="0"/>
            </a:pPr>
            <a:r>
              <a:rPr lang="zh-CN" b="1" spc="100" dirty="0">
                <a:latin typeface="+mn-ea"/>
                <a:cs typeface="+mn-ea"/>
              </a:rPr>
              <a:t>实验结果</a:t>
            </a:r>
            <a:endParaRPr lang="zh-CN" b="1" spc="100" dirty="0">
              <a:latin typeface="+mn-ea"/>
              <a:cs typeface="+mn-ea"/>
            </a:endParaRPr>
          </a:p>
          <a:p>
            <a:pPr marL="285750" indent="284480" algn="just">
              <a:lnSpc>
                <a:spcPct val="150000"/>
              </a:lnSpc>
              <a:spcBef>
                <a:spcPts val="600"/>
              </a:spcBef>
              <a:buClrTx/>
              <a:buSzTx/>
              <a:buFont typeface="Wingdings" panose="05000000000000000000" charset="0"/>
              <a:buChar char="Ø"/>
            </a:pPr>
            <a:r>
              <a:rPr sz="1600" b="0" spc="100" dirty="0">
                <a:latin typeface="微软雅黑" panose="020B0503020204020204" charset="-122"/>
                <a:ea typeface="微软雅黑" panose="020B0503020204020204" charset="-122"/>
                <a:cs typeface="+mn-ea"/>
              </a:rPr>
              <a:t>面对中等强度的常规噪声攻击，例如JPEG压缩与像素替换，本文算法水印正确率能达到90%以上</a:t>
            </a:r>
            <a:r>
              <a:rPr lang="zh-CN" sz="1600" b="0" spc="100" dirty="0">
                <a:latin typeface="微软雅黑" panose="020B0503020204020204" charset="-122"/>
                <a:ea typeface="微软雅黑" panose="020B0503020204020204" charset="-122"/>
                <a:cs typeface="+mn-ea"/>
              </a:rPr>
              <a:t>。</a:t>
            </a:r>
            <a:endParaRPr lang="zh-CN" sz="1600" b="0" spc="100" dirty="0">
              <a:latin typeface="微软雅黑" panose="020B0503020204020204" charset="-122"/>
              <a:ea typeface="微软雅黑" panose="020B0503020204020204" charset="-122"/>
              <a:cs typeface="+mn-ea"/>
            </a:endParaRPr>
          </a:p>
          <a:p>
            <a:pPr marL="285750" indent="284480" algn="just">
              <a:lnSpc>
                <a:spcPct val="150000"/>
              </a:lnSpc>
              <a:spcBef>
                <a:spcPts val="600"/>
              </a:spcBef>
              <a:buClrTx/>
              <a:buSzTx/>
              <a:buFont typeface="Wingdings" panose="05000000000000000000" charset="0"/>
              <a:buChar char="Ø"/>
            </a:pPr>
            <a:endParaRPr lang="zh-CN" sz="1600" b="0" spc="100" dirty="0">
              <a:latin typeface="微软雅黑" panose="020B0503020204020204" charset="-122"/>
              <a:ea typeface="微软雅黑" panose="020B0503020204020204" charset="-122"/>
              <a:cs typeface="+mn-ea"/>
            </a:endParaRPr>
          </a:p>
        </p:txBody>
      </p:sp>
      <p:sp>
        <p:nvSpPr>
          <p:cNvPr id="3" name="文本框 2"/>
          <p:cNvSpPr txBox="1"/>
          <p:nvPr/>
        </p:nvSpPr>
        <p:spPr>
          <a:xfrm>
            <a:off x="6915150" y="5989320"/>
            <a:ext cx="2314575" cy="337185"/>
          </a:xfrm>
          <a:prstGeom prst="rect">
            <a:avLst/>
          </a:prstGeom>
          <a:noFill/>
        </p:spPr>
        <p:txBody>
          <a:bodyPr wrap="none" rtlCol="0" anchor="t">
            <a:spAutoFit/>
          </a:bodyPr>
          <a:lstStyle/>
          <a:p>
            <a:r>
              <a:rPr lang="zh-CN" sz="1600">
                <a:latin typeface="+mn-ea"/>
                <a:cs typeface="+mn-ea"/>
              </a:rPr>
              <a:t>图</a:t>
            </a:r>
            <a:r>
              <a:rPr sz="1600">
                <a:latin typeface="+mn-ea"/>
                <a:cs typeface="+mn-ea"/>
              </a:rPr>
              <a:t>3</a:t>
            </a:r>
            <a:r>
              <a:rPr lang="en-US" sz="1600">
                <a:latin typeface="+mn-ea"/>
                <a:cs typeface="+mn-ea"/>
              </a:rPr>
              <a:t>-17 </a:t>
            </a:r>
            <a:r>
              <a:rPr lang="zh-CN" altLang="en-US" sz="1600">
                <a:latin typeface="+mn-ea"/>
                <a:cs typeface="+mn-ea"/>
              </a:rPr>
              <a:t>水印鲁棒性比较</a:t>
            </a:r>
            <a:endParaRPr lang="zh-CN" altLang="en-US" sz="1600">
              <a:latin typeface="+mn-ea"/>
              <a:cs typeface="+mn-ea"/>
            </a:endParaRPr>
          </a:p>
        </p:txBody>
      </p:sp>
      <p:sp>
        <p:nvSpPr>
          <p:cNvPr id="2" name="文本框 9"/>
          <p:cNvSpPr txBox="1"/>
          <p:nvPr/>
        </p:nvSpPr>
        <p:spPr>
          <a:xfrm>
            <a:off x="1221105" y="323850"/>
            <a:ext cx="7860030" cy="34417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00000"/>
              </a:lnSpc>
            </a:pPr>
            <a:r>
              <a:rPr lang="zh-CN" altLang="en-US" b="1" dirty="0">
                <a:solidFill>
                  <a:srgbClr val="414455"/>
                </a:solidFill>
                <a:latin typeface="微软雅黑" panose="020B0503020204020204" charset="-122"/>
                <a:sym typeface="+mn-ea"/>
              </a:rPr>
              <a:t>研究内容</a:t>
            </a:r>
            <a:r>
              <a:rPr lang="en-US" altLang="zh-CN" b="1" dirty="0">
                <a:solidFill>
                  <a:srgbClr val="414455"/>
                </a:solidFill>
                <a:latin typeface="微软雅黑" panose="020B0503020204020204" charset="-122"/>
                <a:sym typeface="+mn-ea"/>
              </a:rPr>
              <a:t>2——</a:t>
            </a:r>
            <a:r>
              <a:rPr b="1" dirty="0">
                <a:solidFill>
                  <a:srgbClr val="414455"/>
                </a:solidFill>
                <a:latin typeface="微软雅黑" panose="020B0503020204020204" charset="-122"/>
                <a:sym typeface="+mn-ea"/>
              </a:rPr>
              <a:t>基于张量的DTI鲁棒盲水印算法</a:t>
            </a:r>
            <a:endParaRPr b="1" dirty="0">
              <a:solidFill>
                <a:srgbClr val="414455"/>
              </a:solidFill>
              <a:latin typeface="微软雅黑" panose="020B0503020204020204" charset="-122"/>
              <a:sym typeface="+mn-ea"/>
            </a:endParaRPr>
          </a:p>
        </p:txBody>
      </p:sp>
      <p:pic>
        <p:nvPicPr>
          <p:cNvPr id="6" name="图片 38"/>
          <p:cNvPicPr>
            <a:picLocks noChangeAspect="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bwMode="auto">
          <a:xfrm>
            <a:off x="5033010" y="1088390"/>
            <a:ext cx="6040120" cy="477266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494282" y="2350366"/>
            <a:ext cx="1006866" cy="875434"/>
          </a:xfrm>
          <a:prstGeom prst="rect">
            <a:avLst/>
          </a:prstGeom>
          <a:noFill/>
          <a:ln w="117475">
            <a:noFill/>
          </a:ln>
        </p:spPr>
        <p:txBody>
          <a:bodyPr wrap="none" rtlCol="0">
            <a:prstTxWarp prst="textPlain">
              <a:avLst/>
            </a:prstTxWarp>
            <a:spAutoFit/>
          </a:bodyPr>
          <a:lstStyle/>
          <a:p>
            <a:r>
              <a:rPr lang="en-US" altLang="zh-CN" spc="100" dirty="0">
                <a:solidFill>
                  <a:srgbClr val="11B2AE"/>
                </a:solidFill>
                <a:latin typeface="Impact" panose="020B0806030902050204" pitchFamily="34" charset="0"/>
                <a:cs typeface="Arial" panose="020B0604020202020204" pitchFamily="34" charset="0"/>
              </a:rPr>
              <a:t>/04</a:t>
            </a:r>
            <a:endParaRPr lang="zh-CN" altLang="en-US" spc="100" dirty="0">
              <a:solidFill>
                <a:srgbClr val="11B2AE"/>
              </a:solidFill>
              <a:latin typeface="Impact" panose="020B0806030902050204" pitchFamily="34" charset="0"/>
              <a:cs typeface="Arial" panose="020B0604020202020204" pitchFamily="34" charset="0"/>
            </a:endParaRPr>
          </a:p>
        </p:txBody>
      </p:sp>
      <p:sp>
        <p:nvSpPr>
          <p:cNvPr id="8" name="任意多边形: 形状 62"/>
          <p:cNvSpPr/>
          <p:nvPr>
            <p:custDataLst>
              <p:tags r:id="rId1"/>
            </p:custDataLst>
          </p:nvPr>
        </p:nvSpPr>
        <p:spPr bwMode="auto">
          <a:xfrm flipH="1" flipV="1">
            <a:off x="7191940" y="0"/>
            <a:ext cx="5001648" cy="6866164"/>
          </a:xfrm>
          <a:custGeom>
            <a:avLst/>
            <a:gdLst>
              <a:gd name="connsiteX0" fmla="*/ 209400 w 5001648"/>
              <a:gd name="connsiteY0" fmla="*/ 6866164 h 6866164"/>
              <a:gd name="connsiteX1" fmla="*/ 0 w 5001648"/>
              <a:gd name="connsiteY1" fmla="*/ 6866164 h 6866164"/>
              <a:gd name="connsiteX2" fmla="*/ 0 w 5001648"/>
              <a:gd name="connsiteY2" fmla="*/ 0 h 6866164"/>
              <a:gd name="connsiteX3" fmla="*/ 5001648 w 5001648"/>
              <a:gd name="connsiteY3" fmla="*/ 0 h 6866164"/>
              <a:gd name="connsiteX4" fmla="*/ 264212 w 5001648"/>
              <a:gd name="connsiteY4" fmla="*/ 6835400 h 68661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1648" h="6866164">
                <a:moveTo>
                  <a:pt x="209400" y="6866164"/>
                </a:moveTo>
                <a:lnTo>
                  <a:pt x="0" y="6866164"/>
                </a:lnTo>
                <a:lnTo>
                  <a:pt x="0" y="0"/>
                </a:lnTo>
                <a:lnTo>
                  <a:pt x="5001648" y="0"/>
                </a:lnTo>
                <a:lnTo>
                  <a:pt x="264212" y="6835400"/>
                </a:lnTo>
                <a:close/>
              </a:path>
            </a:pathLst>
          </a:custGeom>
          <a:solidFill>
            <a:srgbClr val="11B2AE"/>
          </a:solidFill>
          <a:ln>
            <a:noFill/>
          </a:ln>
        </p:spPr>
        <p:txBody>
          <a:bodyPr vert="horz" wrap="square" lIns="91440" tIns="45720" rIns="91440" bIns="45720" numCol="1" anchor="t" anchorCtr="0" compatLnSpc="1">
            <a:noAutofit/>
          </a:bodyPr>
          <a:lstStyle/>
          <a:p>
            <a:endParaRPr lang="zh-CN" altLang="en-US"/>
          </a:p>
        </p:txBody>
      </p:sp>
      <p:grpSp>
        <p:nvGrpSpPr>
          <p:cNvPr id="39" name="组合 38"/>
          <p:cNvGrpSpPr/>
          <p:nvPr/>
        </p:nvGrpSpPr>
        <p:grpSpPr>
          <a:xfrm rot="9245091">
            <a:off x="8109430" y="1873484"/>
            <a:ext cx="4208973" cy="3385298"/>
            <a:chOff x="6579549" y="561975"/>
            <a:chExt cx="5435599" cy="4371879"/>
          </a:xfrm>
        </p:grpSpPr>
        <p:sp>
          <p:nvSpPr>
            <p:cNvPr id="40" name="Freeform 9"/>
            <p:cNvSpPr/>
            <p:nvPr/>
          </p:nvSpPr>
          <p:spPr bwMode="auto">
            <a:xfrm>
              <a:off x="6579549" y="561975"/>
              <a:ext cx="5435599" cy="4371879"/>
            </a:xfrm>
            <a:custGeom>
              <a:avLst/>
              <a:gdLst>
                <a:gd name="T0" fmla="*/ 1554 w 2942"/>
                <a:gd name="T1" fmla="*/ 0 h 2370"/>
                <a:gd name="T2" fmla="*/ 0 w 2942"/>
                <a:gd name="T3" fmla="*/ 1554 h 2370"/>
                <a:gd name="T4" fmla="*/ 231 w 2942"/>
                <a:gd name="T5" fmla="*/ 2370 h 2370"/>
                <a:gd name="T6" fmla="*/ 2942 w 2942"/>
                <a:gd name="T7" fmla="*/ 854 h 2370"/>
                <a:gd name="T8" fmla="*/ 1554 w 2942"/>
                <a:gd name="T9" fmla="*/ 0 h 2370"/>
              </a:gdLst>
              <a:ahLst/>
              <a:cxnLst>
                <a:cxn ang="0">
                  <a:pos x="T0" y="T1"/>
                </a:cxn>
                <a:cxn ang="0">
                  <a:pos x="T2" y="T3"/>
                </a:cxn>
                <a:cxn ang="0">
                  <a:pos x="T4" y="T5"/>
                </a:cxn>
                <a:cxn ang="0">
                  <a:pos x="T6" y="T7"/>
                </a:cxn>
                <a:cxn ang="0">
                  <a:pos x="T8" y="T9"/>
                </a:cxn>
              </a:cxnLst>
              <a:rect l="0" t="0" r="r" b="b"/>
              <a:pathLst>
                <a:path w="2942" h="2370">
                  <a:moveTo>
                    <a:pt x="1554" y="0"/>
                  </a:moveTo>
                  <a:cubicBezTo>
                    <a:pt x="696" y="0"/>
                    <a:pt x="0" y="696"/>
                    <a:pt x="0" y="1554"/>
                  </a:cubicBezTo>
                  <a:cubicBezTo>
                    <a:pt x="0" y="1853"/>
                    <a:pt x="85" y="2133"/>
                    <a:pt x="231" y="2370"/>
                  </a:cubicBezTo>
                  <a:cubicBezTo>
                    <a:pt x="2942" y="854"/>
                    <a:pt x="2942" y="854"/>
                    <a:pt x="2942" y="854"/>
                  </a:cubicBezTo>
                  <a:cubicBezTo>
                    <a:pt x="2686" y="347"/>
                    <a:pt x="2161" y="0"/>
                    <a:pt x="1554" y="0"/>
                  </a:cubicBezTo>
                  <a:close/>
                </a:path>
              </a:pathLst>
            </a:custGeom>
            <a:solidFill>
              <a:srgbClr val="1C50A2"/>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sp>
          <p:nvSpPr>
            <p:cNvPr id="41" name="Freeform 10"/>
            <p:cNvSpPr/>
            <p:nvPr/>
          </p:nvSpPr>
          <p:spPr bwMode="auto">
            <a:xfrm>
              <a:off x="7266012" y="1247245"/>
              <a:ext cx="4151017" cy="3353526"/>
            </a:xfrm>
            <a:custGeom>
              <a:avLst/>
              <a:gdLst>
                <a:gd name="T0" fmla="*/ 1183 w 2247"/>
                <a:gd name="T1" fmla="*/ 0 h 1818"/>
                <a:gd name="T2" fmla="*/ 0 w 2247"/>
                <a:gd name="T3" fmla="*/ 1183 h 1818"/>
                <a:gd name="T4" fmla="*/ 184 w 2247"/>
                <a:gd name="T5" fmla="*/ 1818 h 1818"/>
                <a:gd name="T6" fmla="*/ 2247 w 2247"/>
                <a:gd name="T7" fmla="*/ 664 h 1818"/>
                <a:gd name="T8" fmla="*/ 1183 w 2247"/>
                <a:gd name="T9" fmla="*/ 0 h 1818"/>
              </a:gdLst>
              <a:ahLst/>
              <a:cxnLst>
                <a:cxn ang="0">
                  <a:pos x="T0" y="T1"/>
                </a:cxn>
                <a:cxn ang="0">
                  <a:pos x="T2" y="T3"/>
                </a:cxn>
                <a:cxn ang="0">
                  <a:pos x="T4" y="T5"/>
                </a:cxn>
                <a:cxn ang="0">
                  <a:pos x="T6" y="T7"/>
                </a:cxn>
                <a:cxn ang="0">
                  <a:pos x="T8" y="T9"/>
                </a:cxn>
              </a:cxnLst>
              <a:rect l="0" t="0" r="r" b="b"/>
              <a:pathLst>
                <a:path w="2247" h="1818">
                  <a:moveTo>
                    <a:pt x="1183" y="0"/>
                  </a:moveTo>
                  <a:cubicBezTo>
                    <a:pt x="530" y="0"/>
                    <a:pt x="0" y="530"/>
                    <a:pt x="0" y="1183"/>
                  </a:cubicBezTo>
                  <a:cubicBezTo>
                    <a:pt x="0" y="1417"/>
                    <a:pt x="68" y="1634"/>
                    <a:pt x="184" y="1818"/>
                  </a:cubicBezTo>
                  <a:cubicBezTo>
                    <a:pt x="2247" y="664"/>
                    <a:pt x="2247" y="664"/>
                    <a:pt x="2247" y="664"/>
                  </a:cubicBezTo>
                  <a:cubicBezTo>
                    <a:pt x="2055" y="271"/>
                    <a:pt x="1651" y="0"/>
                    <a:pt x="1183" y="0"/>
                  </a:cubicBezTo>
                  <a:close/>
                </a:path>
              </a:pathLst>
            </a:custGeom>
            <a:solidFill>
              <a:schemeClr val="bg1">
                <a:lumMod val="9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grpSp>
      <p:sp>
        <p:nvSpPr>
          <p:cNvPr id="43" name="îsľïḑê"/>
          <p:cNvSpPr txBox="1"/>
          <p:nvPr/>
        </p:nvSpPr>
        <p:spPr bwMode="auto">
          <a:xfrm>
            <a:off x="2399520" y="3794277"/>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defRPr/>
            </a:pPr>
            <a:r>
              <a:rPr lang="zh-CN" altLang="en-US" sz="4400" b="1" kern="0" dirty="0">
                <a:solidFill>
                  <a:srgbClr val="1C50A2"/>
                </a:solidFill>
                <a:latin typeface="+mj-ea"/>
                <a:ea typeface="+mj-ea"/>
              </a:rPr>
              <a:t>总结与展望</a:t>
            </a:r>
            <a:endParaRPr lang="zh-CN" altLang="en-US" sz="4400" b="1" kern="0" dirty="0">
              <a:solidFill>
                <a:srgbClr val="1C50A2"/>
              </a:solidFill>
              <a:latin typeface="+mj-ea"/>
              <a:ea typeface="+mj-ea"/>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16209" y="1573419"/>
            <a:ext cx="3128127" cy="3128127"/>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3" name="文本框 9"/>
          <p:cNvSpPr txBox="1"/>
          <p:nvPr/>
        </p:nvSpPr>
        <p:spPr>
          <a:xfrm>
            <a:off x="1223010" y="217805"/>
            <a:ext cx="5153660" cy="48260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50000"/>
              </a:lnSpc>
            </a:pPr>
            <a:r>
              <a:rPr lang="zh-CN" altLang="en-US" b="1" dirty="0">
                <a:solidFill>
                  <a:srgbClr val="414455"/>
                </a:solidFill>
                <a:latin typeface="微软雅黑" panose="020B0503020204020204" charset="-122"/>
              </a:rPr>
              <a:t>总结与展望</a:t>
            </a:r>
            <a:endParaRPr lang="zh-CN" altLang="en-US" b="1" dirty="0">
              <a:solidFill>
                <a:srgbClr val="414455"/>
              </a:solidFill>
              <a:latin typeface="微软雅黑" panose="020B0503020204020204" charset="-122"/>
            </a:endParaRPr>
          </a:p>
        </p:txBody>
      </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15" name="圆角矩形 14"/>
          <p:cNvSpPr/>
          <p:nvPr/>
        </p:nvSpPr>
        <p:spPr>
          <a:xfrm>
            <a:off x="1461135" y="1953260"/>
            <a:ext cx="461645" cy="1044575"/>
          </a:xfrm>
          <a:prstGeom prst="roundRect">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111328" y="1066856"/>
            <a:ext cx="7767877" cy="553085"/>
          </a:xfrm>
          <a:prstGeom prst="rect">
            <a:avLst/>
          </a:prstGeom>
          <a:ln>
            <a:noFill/>
          </a:ln>
          <a:effectLst>
            <a:outerShdw blurRad="63500" sx="102000" sy="102000" algn="ctr" rotWithShape="0">
              <a:prstClr val="black">
                <a:alpha val="40000"/>
              </a:prstClr>
            </a:outerShdw>
          </a:effectLst>
        </p:spPr>
        <p:txBody>
          <a:bodyPr wrap="square">
            <a:spAutoFit/>
          </a:bodyPr>
          <a:lstStyle/>
          <a:p>
            <a:pPr>
              <a:lnSpc>
                <a:spcPct val="150000"/>
              </a:lnSpc>
            </a:pPr>
            <a:r>
              <a:rPr lang="en-US" altLang="zh-CN" sz="2000" b="1" kern="100" spc="100" dirty="0">
                <a:latin typeface="微软雅黑" panose="020B0503020204020204" charset="-122"/>
                <a:ea typeface="微软雅黑" panose="020B0503020204020204" charset="-122"/>
                <a:cs typeface="Times New Roman" panose="02020603050405020304" pitchFamily="18" charset="0"/>
              </a:rPr>
              <a:t> </a:t>
            </a:r>
            <a:r>
              <a:rPr lang="zh-CN" altLang="en-US" sz="2000" b="1" kern="100" spc="100" dirty="0">
                <a:latin typeface="微软雅黑" panose="020B0503020204020204" charset="-122"/>
                <a:ea typeface="微软雅黑" panose="020B0503020204020204" charset="-122"/>
                <a:cs typeface="Times New Roman" panose="02020603050405020304" pitchFamily="18" charset="0"/>
              </a:rPr>
              <a:t>（</a:t>
            </a:r>
            <a:r>
              <a:rPr lang="en-US" altLang="zh-CN" sz="2000" b="1" kern="100" spc="100" dirty="0">
                <a:latin typeface="微软雅黑" panose="020B0503020204020204" charset="-122"/>
                <a:ea typeface="微软雅黑" panose="020B0503020204020204" charset="-122"/>
                <a:cs typeface="Times New Roman" panose="02020603050405020304" pitchFamily="18" charset="0"/>
              </a:rPr>
              <a:t>1</a:t>
            </a:r>
            <a:r>
              <a:rPr lang="zh-CN" altLang="en-US" sz="2000" b="1" kern="100" spc="100" dirty="0">
                <a:latin typeface="微软雅黑" panose="020B0503020204020204" charset="-122"/>
                <a:ea typeface="微软雅黑" panose="020B0503020204020204" charset="-122"/>
                <a:cs typeface="Times New Roman" panose="02020603050405020304" pitchFamily="18" charset="0"/>
              </a:rPr>
              <a:t>）</a:t>
            </a:r>
            <a:r>
              <a:rPr altLang="zh-CN" sz="2000" b="1" kern="100" spc="100" dirty="0">
                <a:latin typeface="微软雅黑" panose="020B0503020204020204" charset="-122"/>
                <a:ea typeface="微软雅黑" panose="020B0503020204020204" charset="-122"/>
                <a:cs typeface="Times New Roman" panose="02020603050405020304" pitchFamily="18" charset="0"/>
              </a:rPr>
              <a:t>双域的DWI图像鲁棒盲水印算法</a:t>
            </a:r>
            <a:endParaRPr lang="en-US" altLang="zh-CN" sz="2000" b="1" kern="100" spc="100" dirty="0">
              <a:latin typeface="微软雅黑" panose="020B0503020204020204" charset="-122"/>
              <a:ea typeface="微软雅黑" panose="020B0503020204020204" charset="-122"/>
              <a:cs typeface="Times New Roman" panose="02020603050405020304" pitchFamily="18" charset="0"/>
            </a:endParaRPr>
          </a:p>
        </p:txBody>
      </p:sp>
      <p:sp>
        <p:nvSpPr>
          <p:cNvPr id="7" name="矩形 6"/>
          <p:cNvSpPr/>
          <p:nvPr/>
        </p:nvSpPr>
        <p:spPr>
          <a:xfrm>
            <a:off x="1689735" y="1883410"/>
            <a:ext cx="9060180" cy="1198880"/>
          </a:xfrm>
          <a:prstGeom prst="rect">
            <a:avLst/>
          </a:prstGeom>
        </p:spPr>
        <p:txBody>
          <a:bodyPr wrap="square">
            <a:spAutoFit/>
          </a:bodyPr>
          <a:lstStyle/>
          <a:p>
            <a:pPr marL="571500" indent="-285750">
              <a:lnSpc>
                <a:spcPct val="150000"/>
              </a:lnSpc>
              <a:buFont typeface="Arial" panose="020B0604020202020204" pitchFamily="34" charset="0"/>
              <a:buChar char="•"/>
            </a:pPr>
            <a:r>
              <a:rPr sz="1600" kern="100" spc="100" dirty="0">
                <a:latin typeface="微软雅黑" panose="020B0503020204020204" charset="-122"/>
                <a:ea typeface="微软雅黑" panose="020B0503020204020204" charset="-122"/>
                <a:cs typeface="Times New Roman" panose="02020603050405020304" pitchFamily="18" charset="0"/>
              </a:rPr>
              <a:t>在DWI图像的鲁棒盲水印算法中首次提出双域特征相结合的鲁棒水印网络框架</a:t>
            </a:r>
            <a:r>
              <a:rPr lang="zh-CN" altLang="en-US" sz="1600" kern="100" spc="100" dirty="0">
                <a:latin typeface="微软雅黑" panose="020B0503020204020204" charset="-122"/>
                <a:ea typeface="微软雅黑" panose="020B0503020204020204" charset="-122"/>
                <a:cs typeface="Times New Roman" panose="02020603050405020304" pitchFamily="18" charset="0"/>
              </a:rPr>
              <a:t>。</a:t>
            </a:r>
            <a:endParaRPr lang="en-US" altLang="zh-CN" sz="1600" kern="100" spc="100" dirty="0">
              <a:latin typeface="微软雅黑" panose="020B0503020204020204" charset="-122"/>
              <a:ea typeface="微软雅黑" panose="020B0503020204020204" charset="-122"/>
              <a:cs typeface="Times New Roman" panose="02020603050405020304" pitchFamily="18" charset="0"/>
            </a:endParaRPr>
          </a:p>
          <a:p>
            <a:pPr marL="571500" indent="-285750">
              <a:lnSpc>
                <a:spcPct val="150000"/>
              </a:lnSpc>
              <a:buFont typeface="Arial" panose="020B0604020202020204" pitchFamily="34" charset="0"/>
              <a:buChar char="•"/>
            </a:pPr>
            <a:r>
              <a:rPr lang="zh-CN" altLang="en-US" sz="1600" kern="100" spc="100" dirty="0">
                <a:latin typeface="微软雅黑" panose="020B0503020204020204" charset="-122"/>
                <a:ea typeface="微软雅黑" panose="020B0503020204020204" charset="-122"/>
                <a:cs typeface="Times New Roman" panose="02020603050405020304" pitchFamily="18" charset="0"/>
              </a:rPr>
              <a:t>针对本文水印嵌入方式提出一种多重特征的训练方式，空间域输出的水印图和频率域输出的水印图共享解码器的参数进行训练</a:t>
            </a:r>
            <a:r>
              <a:rPr lang="zh-CN" altLang="zh-CN" sz="1600" kern="100" spc="100" dirty="0">
                <a:latin typeface="微软雅黑" panose="020B0503020204020204" charset="-122"/>
                <a:ea typeface="微软雅黑" panose="020B0503020204020204" charset="-122"/>
                <a:cs typeface="Times New Roman" panose="02020603050405020304" pitchFamily="18" charset="0"/>
              </a:rPr>
              <a:t>。</a:t>
            </a:r>
            <a:endParaRPr lang="zh-CN" altLang="zh-CN" sz="1600" kern="100" spc="100" dirty="0">
              <a:latin typeface="微软雅黑" panose="020B0503020204020204" charset="-122"/>
              <a:ea typeface="微软雅黑" panose="020B0503020204020204" charset="-122"/>
              <a:cs typeface="Times New Roman" panose="02020603050405020304" pitchFamily="18" charset="0"/>
            </a:endParaRPr>
          </a:p>
        </p:txBody>
      </p:sp>
      <p:sp>
        <p:nvSpPr>
          <p:cNvPr id="9" name="矩形 8"/>
          <p:cNvSpPr/>
          <p:nvPr/>
        </p:nvSpPr>
        <p:spPr>
          <a:xfrm>
            <a:off x="1689735" y="3479165"/>
            <a:ext cx="9122410" cy="1568450"/>
          </a:xfrm>
          <a:prstGeom prst="rect">
            <a:avLst/>
          </a:prstGeom>
        </p:spPr>
        <p:txBody>
          <a:bodyPr wrap="square">
            <a:spAutoFit/>
          </a:bodyPr>
          <a:lstStyle/>
          <a:p>
            <a:pPr marL="571500" indent="-285750">
              <a:lnSpc>
                <a:spcPct val="150000"/>
              </a:lnSpc>
              <a:buFont typeface="Arial" panose="020B0604020202020204" pitchFamily="34" charset="0"/>
              <a:buChar char="•"/>
            </a:pPr>
            <a:r>
              <a:rPr lang="zh-CN" sz="1600" kern="100" spc="100" dirty="0">
                <a:latin typeface="微软雅黑" panose="020B0503020204020204" charset="-122"/>
                <a:ea typeface="微软雅黑" panose="020B0503020204020204" charset="-122"/>
              </a:rPr>
              <a:t>含水印图的</a:t>
            </a:r>
            <a:r>
              <a:rPr lang="en-US" altLang="zh-CN" sz="1600" kern="100" spc="100" dirty="0">
                <a:latin typeface="微软雅黑" panose="020B0503020204020204" charset="-122"/>
                <a:ea typeface="微软雅黑" panose="020B0503020204020204" charset="-122"/>
              </a:rPr>
              <a:t>PSNR</a:t>
            </a:r>
            <a:r>
              <a:rPr lang="zh-CN" altLang="en-US" sz="1600" kern="100" spc="100" dirty="0">
                <a:latin typeface="微软雅黑" panose="020B0503020204020204" charset="-122"/>
                <a:ea typeface="微软雅黑" panose="020B0503020204020204" charset="-122"/>
              </a:rPr>
              <a:t>达到</a:t>
            </a:r>
            <a:r>
              <a:rPr lang="en-US" altLang="zh-CN" sz="1600" kern="100" spc="100" dirty="0">
                <a:latin typeface="微软雅黑" panose="020B0503020204020204" charset="-122"/>
                <a:ea typeface="微软雅黑" panose="020B0503020204020204" charset="-122"/>
              </a:rPr>
              <a:t>60</a:t>
            </a:r>
            <a:r>
              <a:rPr sz="1600" kern="100" spc="100" dirty="0">
                <a:latin typeface="微软雅黑" panose="020B0503020204020204" charset="-122"/>
                <a:ea typeface="微软雅黑" panose="020B0503020204020204" charset="-122"/>
              </a:rPr>
              <a:t>.</a:t>
            </a:r>
            <a:r>
              <a:rPr lang="en-US" sz="1600" kern="100" spc="100" dirty="0">
                <a:latin typeface="微软雅黑" panose="020B0503020204020204" charset="-122"/>
                <a:ea typeface="微软雅黑" panose="020B0503020204020204" charset="-122"/>
              </a:rPr>
              <a:t>06</a:t>
            </a:r>
            <a:r>
              <a:rPr sz="1600" kern="100" spc="100" dirty="0">
                <a:latin typeface="微软雅黑" panose="020B0503020204020204" charset="-122"/>
                <a:ea typeface="微软雅黑" panose="020B0503020204020204" charset="-122"/>
              </a:rPr>
              <a:t>db，弥散性特性的改变量极小，完全满足临床诊断的应用要求。</a:t>
            </a:r>
            <a:endParaRPr sz="1600" kern="100" spc="100" dirty="0">
              <a:latin typeface="微软雅黑" panose="020B0503020204020204" charset="-122"/>
              <a:ea typeface="微软雅黑" panose="020B0503020204020204" charset="-122"/>
            </a:endParaRPr>
          </a:p>
          <a:p>
            <a:pPr marL="571500" indent="-285750">
              <a:lnSpc>
                <a:spcPct val="150000"/>
              </a:lnSpc>
              <a:buFont typeface="Arial" panose="020B0604020202020204" pitchFamily="34" charset="0"/>
              <a:buChar char="•"/>
            </a:pPr>
            <a:r>
              <a:rPr sz="1600" kern="100" spc="100" dirty="0">
                <a:latin typeface="微软雅黑" panose="020B0503020204020204" charset="-122"/>
                <a:ea typeface="微软雅黑" panose="020B0503020204020204" charset="-122"/>
              </a:rPr>
              <a:t>当含水印DWI图像在面对常见的攻击时，本文算法具有很高的水印鲁棒性，甚至可以与传统方法竞争。</a:t>
            </a:r>
            <a:endParaRPr sz="1600" kern="100" spc="100" dirty="0">
              <a:latin typeface="微软雅黑" panose="020B0503020204020204" charset="-122"/>
              <a:ea typeface="微软雅黑" panose="020B0503020204020204" charset="-122"/>
            </a:endParaRPr>
          </a:p>
        </p:txBody>
      </p:sp>
      <p:sp>
        <p:nvSpPr>
          <p:cNvPr id="12" name="文本框 11"/>
          <p:cNvSpPr txBox="1"/>
          <p:nvPr/>
        </p:nvSpPr>
        <p:spPr>
          <a:xfrm>
            <a:off x="1463040" y="2036445"/>
            <a:ext cx="459740" cy="878205"/>
          </a:xfrm>
          <a:prstGeom prst="rect">
            <a:avLst/>
          </a:prstGeom>
          <a:noFill/>
        </p:spPr>
        <p:txBody>
          <a:bodyPr vert="eaVert" wrap="square" rtlCol="0">
            <a:spAutoFit/>
          </a:bodyPr>
          <a:lstStyle/>
          <a:p>
            <a:pPr algn="ctr"/>
            <a:r>
              <a:rPr lang="zh-CN" altLang="en-US" spc="200" dirty="0">
                <a:solidFill>
                  <a:schemeClr val="bg1"/>
                </a:solidFill>
                <a:latin typeface="微软雅黑" panose="020B0503020204020204" charset="-122"/>
                <a:ea typeface="微软雅黑" panose="020B0503020204020204" charset="-122"/>
              </a:rPr>
              <a:t>创新点</a:t>
            </a:r>
            <a:endParaRPr lang="zh-CN" altLang="en-US" spc="200" dirty="0">
              <a:solidFill>
                <a:schemeClr val="bg1"/>
              </a:solidFill>
              <a:latin typeface="微软雅黑" panose="020B0503020204020204" charset="-122"/>
              <a:ea typeface="微软雅黑" panose="020B0503020204020204" charset="-122"/>
            </a:endParaRPr>
          </a:p>
        </p:txBody>
      </p:sp>
      <p:sp>
        <p:nvSpPr>
          <p:cNvPr id="4" name="圆角矩形 3"/>
          <p:cNvSpPr/>
          <p:nvPr/>
        </p:nvSpPr>
        <p:spPr>
          <a:xfrm>
            <a:off x="1463040" y="3604260"/>
            <a:ext cx="461645" cy="1044575"/>
          </a:xfrm>
          <a:prstGeom prst="roundRect">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463040" y="3825875"/>
            <a:ext cx="459740" cy="635000"/>
          </a:xfrm>
          <a:prstGeom prst="rect">
            <a:avLst/>
          </a:prstGeom>
          <a:noFill/>
        </p:spPr>
        <p:txBody>
          <a:bodyPr vert="eaVert" wrap="square" rtlCol="0">
            <a:spAutoFit/>
          </a:bodyPr>
          <a:lstStyle/>
          <a:p>
            <a:pPr algn="ctr"/>
            <a:r>
              <a:rPr lang="zh-CN" altLang="en-US" spc="200" dirty="0">
                <a:solidFill>
                  <a:schemeClr val="bg1"/>
                </a:solidFill>
                <a:latin typeface="微软雅黑" panose="020B0503020204020204" charset="-122"/>
                <a:ea typeface="微软雅黑" panose="020B0503020204020204" charset="-122"/>
              </a:rPr>
              <a:t>结论</a:t>
            </a:r>
            <a:endParaRPr lang="zh-CN" altLang="en-US" spc="200" dirty="0">
              <a:solidFill>
                <a:schemeClr val="bg1"/>
              </a:solidFill>
              <a:latin typeface="微软雅黑" panose="020B0503020204020204" charset="-122"/>
              <a:ea typeface="微软雅黑" panose="020B0503020204020204" charset="-122"/>
            </a:endParaRPr>
          </a:p>
        </p:txBody>
      </p:sp>
      <p:sp>
        <p:nvSpPr>
          <p:cNvPr id="3" name="矩形 2"/>
          <p:cNvSpPr/>
          <p:nvPr>
            <p:custDataLst>
              <p:tags r:id="rId1"/>
            </p:custDataLst>
          </p:nvPr>
        </p:nvSpPr>
        <p:spPr>
          <a:xfrm>
            <a:off x="1689735" y="5125085"/>
            <a:ext cx="9122410" cy="1198880"/>
          </a:xfrm>
          <a:prstGeom prst="rect">
            <a:avLst/>
          </a:prstGeom>
        </p:spPr>
        <p:txBody>
          <a:bodyPr wrap="square">
            <a:spAutoFit/>
          </a:bodyPr>
          <a:lstStyle/>
          <a:p>
            <a:pPr marL="571500" indent="-285750">
              <a:lnSpc>
                <a:spcPct val="150000"/>
              </a:lnSpc>
              <a:buFont typeface="Arial" panose="020B0604020202020204" pitchFamily="34" charset="0"/>
              <a:buChar char="•"/>
            </a:pPr>
            <a:r>
              <a:rPr lang="zh-CN" sz="1600" kern="100" spc="100" dirty="0">
                <a:latin typeface="微软雅黑" panose="020B0503020204020204" charset="-122"/>
                <a:ea typeface="微软雅黑" panose="020B0503020204020204" charset="-122"/>
              </a:rPr>
              <a:t>本文算法过于复杂，导致训练时间长，暂用显存高，后续需要对模型进行优化，同时也会考虑使用压缩算法对模型进行压缩。</a:t>
            </a:r>
            <a:endParaRPr lang="zh-CN" sz="1600" kern="100" spc="100" dirty="0">
              <a:latin typeface="微软雅黑" panose="020B0503020204020204" charset="-122"/>
              <a:ea typeface="微软雅黑" panose="020B0503020204020204" charset="-122"/>
            </a:endParaRPr>
          </a:p>
          <a:p>
            <a:pPr marL="571500" indent="-285750">
              <a:lnSpc>
                <a:spcPct val="150000"/>
              </a:lnSpc>
              <a:buFont typeface="Arial" panose="020B0604020202020204" pitchFamily="34" charset="0"/>
              <a:buChar char="•"/>
            </a:pPr>
            <a:endParaRPr lang="zh-CN" sz="1600" kern="100" spc="100" dirty="0">
              <a:latin typeface="微软雅黑" panose="020B0503020204020204" charset="-122"/>
              <a:ea typeface="微软雅黑" panose="020B0503020204020204" charset="-122"/>
            </a:endParaRPr>
          </a:p>
        </p:txBody>
      </p:sp>
      <p:sp>
        <p:nvSpPr>
          <p:cNvPr id="5" name="圆角矩形 4"/>
          <p:cNvSpPr/>
          <p:nvPr>
            <p:custDataLst>
              <p:tags r:id="rId2"/>
            </p:custDataLst>
          </p:nvPr>
        </p:nvSpPr>
        <p:spPr>
          <a:xfrm>
            <a:off x="1463040" y="5250180"/>
            <a:ext cx="461645" cy="1044575"/>
          </a:xfrm>
          <a:prstGeom prst="roundRect">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custDataLst>
              <p:tags r:id="rId3"/>
            </p:custDataLst>
          </p:nvPr>
        </p:nvSpPr>
        <p:spPr>
          <a:xfrm>
            <a:off x="1463040" y="5471795"/>
            <a:ext cx="459740" cy="635000"/>
          </a:xfrm>
          <a:prstGeom prst="rect">
            <a:avLst/>
          </a:prstGeom>
          <a:noFill/>
        </p:spPr>
        <p:txBody>
          <a:bodyPr vert="eaVert" wrap="square" rtlCol="0">
            <a:spAutoFit/>
          </a:bodyPr>
          <a:lstStyle/>
          <a:p>
            <a:pPr algn="ctr"/>
            <a:r>
              <a:rPr lang="zh-CN" altLang="en-US" spc="200" dirty="0">
                <a:solidFill>
                  <a:schemeClr val="bg1"/>
                </a:solidFill>
                <a:latin typeface="微软雅黑" panose="020B0503020204020204" charset="-122"/>
                <a:ea typeface="微软雅黑" panose="020B0503020204020204" charset="-122"/>
              </a:rPr>
              <a:t>展望</a:t>
            </a:r>
            <a:endParaRPr lang="zh-CN" altLang="en-US" spc="200" dirty="0">
              <a:solidFill>
                <a:schemeClr val="bg1"/>
              </a:solidFill>
              <a:latin typeface="微软雅黑" panose="020B0503020204020204" charset="-122"/>
              <a:ea typeface="微软雅黑" panose="020B0503020204020204"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3" name="文本框 9"/>
          <p:cNvSpPr txBox="1"/>
          <p:nvPr/>
        </p:nvSpPr>
        <p:spPr>
          <a:xfrm>
            <a:off x="1223010" y="217805"/>
            <a:ext cx="5153660" cy="48260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50000"/>
              </a:lnSpc>
            </a:pPr>
            <a:r>
              <a:rPr lang="zh-CN" altLang="en-US" b="1" dirty="0">
                <a:solidFill>
                  <a:srgbClr val="414455"/>
                </a:solidFill>
                <a:latin typeface="微软雅黑" panose="020B0503020204020204" charset="-122"/>
              </a:rPr>
              <a:t>总结与展望</a:t>
            </a:r>
            <a:endParaRPr lang="zh-CN" altLang="en-US" b="1" dirty="0">
              <a:solidFill>
                <a:srgbClr val="414455"/>
              </a:solidFill>
              <a:latin typeface="微软雅黑" panose="020B0503020204020204" charset="-122"/>
            </a:endParaRPr>
          </a:p>
        </p:txBody>
      </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15" name="圆角矩形 14"/>
          <p:cNvSpPr/>
          <p:nvPr/>
        </p:nvSpPr>
        <p:spPr>
          <a:xfrm>
            <a:off x="1461135" y="2044065"/>
            <a:ext cx="461645" cy="1044575"/>
          </a:xfrm>
          <a:prstGeom prst="roundRect">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111328" y="1091621"/>
            <a:ext cx="7767877" cy="553085"/>
          </a:xfrm>
          <a:prstGeom prst="rect">
            <a:avLst/>
          </a:prstGeom>
          <a:ln>
            <a:noFill/>
          </a:ln>
          <a:effectLst>
            <a:outerShdw blurRad="63500" sx="102000" sy="102000" algn="ctr" rotWithShape="0">
              <a:prstClr val="black">
                <a:alpha val="40000"/>
              </a:prstClr>
            </a:outerShdw>
          </a:effectLst>
        </p:spPr>
        <p:txBody>
          <a:bodyPr wrap="square">
            <a:spAutoFit/>
          </a:bodyPr>
          <a:lstStyle/>
          <a:p>
            <a:pPr>
              <a:lnSpc>
                <a:spcPct val="150000"/>
              </a:lnSpc>
            </a:pPr>
            <a:r>
              <a:rPr lang="en-US" altLang="zh-CN" sz="2000" b="1" kern="100" spc="100" dirty="0">
                <a:latin typeface="微软雅黑" panose="020B0503020204020204" charset="-122"/>
                <a:ea typeface="微软雅黑" panose="020B0503020204020204" charset="-122"/>
                <a:cs typeface="Times New Roman" panose="02020603050405020304" pitchFamily="18" charset="0"/>
                <a:sym typeface="+mn-ea"/>
              </a:rPr>
              <a:t> </a:t>
            </a:r>
            <a:r>
              <a:rPr lang="zh-CN" altLang="en-US" sz="2000" b="1" kern="100" spc="100" dirty="0">
                <a:latin typeface="微软雅黑" panose="020B0503020204020204" charset="-122"/>
                <a:ea typeface="微软雅黑" panose="020B0503020204020204" charset="-122"/>
                <a:cs typeface="Times New Roman" panose="02020603050405020304" pitchFamily="18" charset="0"/>
                <a:sym typeface="+mn-ea"/>
              </a:rPr>
              <a:t>（</a:t>
            </a:r>
            <a:r>
              <a:rPr lang="en-US" altLang="zh-CN" sz="2000" b="1" kern="100" spc="100" dirty="0">
                <a:latin typeface="微软雅黑" panose="020B0503020204020204" charset="-122"/>
                <a:ea typeface="微软雅黑" panose="020B0503020204020204" charset="-122"/>
                <a:cs typeface="Times New Roman" panose="02020603050405020304" pitchFamily="18" charset="0"/>
                <a:sym typeface="+mn-ea"/>
              </a:rPr>
              <a:t>2</a:t>
            </a:r>
            <a:r>
              <a:rPr lang="zh-CN" altLang="en-US" sz="2000" b="1" kern="100" spc="100" dirty="0">
                <a:latin typeface="微软雅黑" panose="020B0503020204020204" charset="-122"/>
                <a:ea typeface="微软雅黑" panose="020B0503020204020204" charset="-122"/>
                <a:cs typeface="Times New Roman" panose="02020603050405020304" pitchFamily="18" charset="0"/>
                <a:sym typeface="+mn-ea"/>
              </a:rPr>
              <a:t>）</a:t>
            </a:r>
            <a:r>
              <a:rPr altLang="zh-CN" sz="2000" b="1" kern="100" spc="100" dirty="0">
                <a:latin typeface="微软雅黑" panose="020B0503020204020204" charset="-122"/>
                <a:ea typeface="微软雅黑" panose="020B0503020204020204" charset="-122"/>
                <a:cs typeface="Times New Roman" panose="02020603050405020304" pitchFamily="18" charset="0"/>
                <a:sym typeface="+mn-ea"/>
              </a:rPr>
              <a:t>基于张量的DTI鲁棒盲水印算法</a:t>
            </a:r>
            <a:endParaRPr lang="en-US" altLang="zh-CN" sz="2000" b="1" kern="100" spc="100" dirty="0">
              <a:latin typeface="微软雅黑" panose="020B0503020204020204" charset="-122"/>
              <a:ea typeface="微软雅黑" panose="020B0503020204020204" charset="-122"/>
              <a:cs typeface="Times New Roman" panose="02020603050405020304" pitchFamily="18" charset="0"/>
            </a:endParaRPr>
          </a:p>
        </p:txBody>
      </p:sp>
      <p:sp>
        <p:nvSpPr>
          <p:cNvPr id="7" name="矩形 6"/>
          <p:cNvSpPr/>
          <p:nvPr/>
        </p:nvSpPr>
        <p:spPr>
          <a:xfrm>
            <a:off x="1689735" y="1974215"/>
            <a:ext cx="9060180" cy="1198880"/>
          </a:xfrm>
          <a:prstGeom prst="rect">
            <a:avLst/>
          </a:prstGeom>
        </p:spPr>
        <p:txBody>
          <a:bodyPr wrap="square">
            <a:spAutoFit/>
          </a:bodyPr>
          <a:lstStyle/>
          <a:p>
            <a:pPr marL="571500" indent="-285750">
              <a:lnSpc>
                <a:spcPct val="150000"/>
              </a:lnSpc>
              <a:buFont typeface="Arial" panose="020B0604020202020204" pitchFamily="34" charset="0"/>
              <a:buChar char="•"/>
            </a:pPr>
            <a:r>
              <a:rPr lang="zh-CN" altLang="zh-CN" sz="1600" kern="100" spc="100" dirty="0">
                <a:latin typeface="微软雅黑" panose="020B0503020204020204" charset="-122"/>
                <a:ea typeface="微软雅黑" panose="020B0503020204020204" charset="-122"/>
                <a:cs typeface="Times New Roman" panose="02020603050405020304" pitchFamily="18" charset="0"/>
                <a:sym typeface="+mn-ea"/>
              </a:rPr>
              <a:t>首次提出基于张量的DTI图像</a:t>
            </a:r>
            <a:r>
              <a:rPr lang="zh-CN" altLang="en-US" sz="1600" kern="100" spc="100" dirty="0">
                <a:latin typeface="微软雅黑" panose="020B0503020204020204" charset="-122"/>
                <a:ea typeface="微软雅黑" panose="020B0503020204020204" charset="-122"/>
                <a:cs typeface="Times New Roman" panose="02020603050405020304" pitchFamily="18" charset="0"/>
                <a:sym typeface="+mn-ea"/>
              </a:rPr>
              <a:t>鲁棒盲水印算法</a:t>
            </a:r>
            <a:r>
              <a:rPr lang="zh-CN" altLang="zh-CN" sz="1600" kern="100" spc="100" dirty="0">
                <a:latin typeface="微软雅黑" panose="020B0503020204020204" charset="-122"/>
                <a:ea typeface="微软雅黑" panose="020B0503020204020204" charset="-122"/>
                <a:cs typeface="Times New Roman" panose="02020603050405020304" pitchFamily="18" charset="0"/>
                <a:sym typeface="+mn-ea"/>
              </a:rPr>
              <a:t>。</a:t>
            </a:r>
            <a:endParaRPr lang="en-US" altLang="zh-CN" sz="1600" kern="100" spc="100" dirty="0">
              <a:latin typeface="微软雅黑" panose="020B0503020204020204" charset="-122"/>
              <a:ea typeface="微软雅黑" panose="020B0503020204020204" charset="-122"/>
              <a:cs typeface="Times New Roman" panose="02020603050405020304" pitchFamily="18" charset="0"/>
            </a:endParaRPr>
          </a:p>
          <a:p>
            <a:pPr marL="571500" indent="-285750">
              <a:lnSpc>
                <a:spcPct val="150000"/>
              </a:lnSpc>
              <a:buFont typeface="Arial" panose="020B0604020202020204" pitchFamily="34" charset="0"/>
              <a:buChar char="•"/>
            </a:pPr>
            <a:r>
              <a:rPr lang="zh-CN" altLang="en-US" sz="1600" kern="100" spc="100" dirty="0">
                <a:latin typeface="微软雅黑" panose="020B0503020204020204" charset="-122"/>
                <a:ea typeface="微软雅黑" panose="020B0503020204020204" charset="-122"/>
                <a:cs typeface="Times New Roman" panose="02020603050405020304" pitchFamily="18" charset="0"/>
                <a:sym typeface="+mn-ea"/>
              </a:rPr>
              <a:t>提出在水印嵌入</a:t>
            </a:r>
            <a:r>
              <a:rPr lang="en-US" altLang="zh-CN" sz="1600" kern="100" spc="100" dirty="0">
                <a:latin typeface="微软雅黑" panose="020B0503020204020204" charset="-122"/>
                <a:ea typeface="微软雅黑" panose="020B0503020204020204" charset="-122"/>
                <a:cs typeface="Times New Roman" panose="02020603050405020304" pitchFamily="18" charset="0"/>
                <a:sym typeface="+mn-ea"/>
              </a:rPr>
              <a:t>DTI</a:t>
            </a:r>
            <a:r>
              <a:rPr lang="zh-CN" altLang="en-US" sz="1600" kern="100" spc="100" dirty="0">
                <a:latin typeface="微软雅黑" panose="020B0503020204020204" charset="-122"/>
                <a:ea typeface="微软雅黑" panose="020B0503020204020204" charset="-122"/>
                <a:cs typeface="Times New Roman" panose="02020603050405020304" pitchFamily="18" charset="0"/>
                <a:sym typeface="+mn-ea"/>
              </a:rPr>
              <a:t>图像的过程中利用T1信息辅助张量特征恢复</a:t>
            </a:r>
            <a:r>
              <a:rPr lang="zh-CN" altLang="zh-CN" sz="1600" kern="100" spc="100" dirty="0">
                <a:latin typeface="微软雅黑" panose="020B0503020204020204" charset="-122"/>
                <a:ea typeface="微软雅黑" panose="020B0503020204020204" charset="-122"/>
                <a:cs typeface="Times New Roman" panose="02020603050405020304" pitchFamily="18" charset="0"/>
                <a:sym typeface="+mn-ea"/>
              </a:rPr>
              <a:t>。</a:t>
            </a:r>
            <a:endParaRPr lang="zh-CN" altLang="zh-CN" sz="1600" kern="100" spc="100" dirty="0">
              <a:latin typeface="微软雅黑" panose="020B0503020204020204" charset="-122"/>
              <a:ea typeface="微软雅黑" panose="020B0503020204020204" charset="-122"/>
              <a:cs typeface="Times New Roman" panose="02020603050405020304" pitchFamily="18" charset="0"/>
              <a:sym typeface="+mn-ea"/>
            </a:endParaRPr>
          </a:p>
          <a:p>
            <a:pPr marL="571500" indent="-285750">
              <a:lnSpc>
                <a:spcPct val="150000"/>
              </a:lnSpc>
              <a:buFont typeface="Arial" panose="020B0604020202020204" pitchFamily="34" charset="0"/>
              <a:buChar char="•"/>
            </a:pPr>
            <a:r>
              <a:rPr lang="zh-CN" altLang="zh-CN" sz="1600" kern="100" spc="100" dirty="0">
                <a:latin typeface="微软雅黑" panose="020B0503020204020204" charset="-122"/>
                <a:ea typeface="微软雅黑" panose="020B0503020204020204" charset="-122"/>
                <a:cs typeface="Times New Roman" panose="02020603050405020304" pitchFamily="18" charset="0"/>
              </a:rPr>
              <a:t>提出利用</a:t>
            </a:r>
            <a:r>
              <a:rPr lang="en-US" altLang="zh-CN" sz="1600" kern="100" spc="100" dirty="0">
                <a:latin typeface="微软雅黑" panose="020B0503020204020204" charset="-122"/>
                <a:ea typeface="微软雅黑" panose="020B0503020204020204" charset="-122"/>
                <a:cs typeface="Times New Roman" panose="02020603050405020304" pitchFamily="18" charset="0"/>
              </a:rPr>
              <a:t>transformer</a:t>
            </a:r>
            <a:r>
              <a:rPr lang="zh-CN" altLang="en-US" sz="1600" kern="100" spc="100" dirty="0">
                <a:latin typeface="微软雅黑" panose="020B0503020204020204" charset="-122"/>
                <a:ea typeface="微软雅黑" panose="020B0503020204020204" charset="-122"/>
                <a:cs typeface="Times New Roman" panose="02020603050405020304" pitchFamily="18" charset="0"/>
              </a:rPr>
              <a:t>来迁移最相关的特征。</a:t>
            </a:r>
            <a:endParaRPr lang="zh-CN" altLang="en-US" sz="1600" kern="100" spc="100" dirty="0">
              <a:latin typeface="微软雅黑" panose="020B0503020204020204" charset="-122"/>
              <a:ea typeface="微软雅黑" panose="020B0503020204020204" charset="-122"/>
              <a:cs typeface="Times New Roman" panose="02020603050405020304" pitchFamily="18" charset="0"/>
            </a:endParaRPr>
          </a:p>
        </p:txBody>
      </p:sp>
      <p:sp>
        <p:nvSpPr>
          <p:cNvPr id="9" name="矩形 8"/>
          <p:cNvSpPr/>
          <p:nvPr/>
        </p:nvSpPr>
        <p:spPr>
          <a:xfrm>
            <a:off x="1689735" y="3495675"/>
            <a:ext cx="9122410" cy="829945"/>
          </a:xfrm>
          <a:prstGeom prst="rect">
            <a:avLst/>
          </a:prstGeom>
        </p:spPr>
        <p:txBody>
          <a:bodyPr wrap="square">
            <a:spAutoFit/>
          </a:bodyPr>
          <a:lstStyle/>
          <a:p>
            <a:pPr marL="571500" indent="-285750">
              <a:lnSpc>
                <a:spcPct val="150000"/>
              </a:lnSpc>
              <a:buFont typeface="Arial" panose="020B0604020202020204" pitchFamily="34" charset="0"/>
              <a:buChar char="•"/>
            </a:pPr>
            <a:r>
              <a:rPr lang="zh-CN" sz="1600" kern="100" spc="100" dirty="0">
                <a:latin typeface="微软雅黑" panose="020B0503020204020204" charset="-122"/>
                <a:ea typeface="微软雅黑" panose="020B0503020204020204" charset="-122"/>
                <a:sym typeface="+mn-ea"/>
              </a:rPr>
              <a:t>图像可视质量有进一步提高，平均PSNR高达50.47dB，满足临床诊断要求。</a:t>
            </a:r>
            <a:endParaRPr lang="zh-CN" sz="1600" kern="100" spc="100" dirty="0">
              <a:latin typeface="微软雅黑" panose="020B0503020204020204" charset="-122"/>
              <a:ea typeface="微软雅黑" panose="020B0503020204020204" charset="-122"/>
            </a:endParaRPr>
          </a:p>
          <a:p>
            <a:pPr marL="571500" indent="-285750">
              <a:lnSpc>
                <a:spcPct val="150000"/>
              </a:lnSpc>
              <a:buFont typeface="Arial" panose="020B0604020202020204" pitchFamily="34" charset="0"/>
              <a:buChar char="•"/>
            </a:pPr>
            <a:r>
              <a:rPr sz="1600" kern="100" spc="100" dirty="0">
                <a:latin typeface="微软雅黑" panose="020B0503020204020204" charset="-122"/>
                <a:ea typeface="微软雅黑" panose="020B0503020204020204" charset="-122"/>
                <a:sym typeface="+mn-ea"/>
              </a:rPr>
              <a:t>算法在面对常见图像攻击时，</a:t>
            </a:r>
            <a:r>
              <a:rPr lang="zh-CN" sz="1600" kern="100" spc="100" dirty="0">
                <a:latin typeface="微软雅黑" panose="020B0503020204020204" charset="-122"/>
                <a:ea typeface="微软雅黑" panose="020B0503020204020204" charset="-122"/>
                <a:sym typeface="+mn-ea"/>
              </a:rPr>
              <a:t>表现出极好的鲁棒性</a:t>
            </a:r>
            <a:r>
              <a:rPr lang="zh-CN" altLang="en-US" sz="1600" kern="100" spc="100" dirty="0">
                <a:latin typeface="微软雅黑" panose="020B0503020204020204" charset="-122"/>
                <a:ea typeface="微软雅黑" panose="020B0503020204020204" charset="-122"/>
                <a:sym typeface="+mn-ea"/>
              </a:rPr>
              <a:t>。</a:t>
            </a:r>
            <a:endParaRPr sz="1600" kern="100" spc="100" dirty="0">
              <a:latin typeface="微软雅黑" panose="020B0503020204020204" charset="-122"/>
              <a:ea typeface="微软雅黑" panose="020B0503020204020204" charset="-122"/>
            </a:endParaRPr>
          </a:p>
        </p:txBody>
      </p:sp>
      <p:sp>
        <p:nvSpPr>
          <p:cNvPr id="12" name="文本框 11"/>
          <p:cNvSpPr txBox="1"/>
          <p:nvPr/>
        </p:nvSpPr>
        <p:spPr>
          <a:xfrm>
            <a:off x="1463040" y="2127250"/>
            <a:ext cx="459740" cy="878205"/>
          </a:xfrm>
          <a:prstGeom prst="rect">
            <a:avLst/>
          </a:prstGeom>
          <a:noFill/>
        </p:spPr>
        <p:txBody>
          <a:bodyPr vert="eaVert" wrap="square" rtlCol="0">
            <a:spAutoFit/>
          </a:bodyPr>
          <a:lstStyle/>
          <a:p>
            <a:pPr algn="ctr"/>
            <a:r>
              <a:rPr lang="zh-CN" altLang="en-US" spc="200" dirty="0">
                <a:solidFill>
                  <a:schemeClr val="bg1"/>
                </a:solidFill>
                <a:latin typeface="微软雅黑" panose="020B0503020204020204" charset="-122"/>
                <a:ea typeface="微软雅黑" panose="020B0503020204020204" charset="-122"/>
              </a:rPr>
              <a:t>创新点</a:t>
            </a:r>
            <a:endParaRPr lang="zh-CN" altLang="en-US" spc="200" dirty="0">
              <a:solidFill>
                <a:schemeClr val="bg1"/>
              </a:solidFill>
              <a:latin typeface="微软雅黑" panose="020B0503020204020204" charset="-122"/>
              <a:ea typeface="微软雅黑" panose="020B0503020204020204" charset="-122"/>
            </a:endParaRPr>
          </a:p>
        </p:txBody>
      </p:sp>
      <p:sp>
        <p:nvSpPr>
          <p:cNvPr id="4" name="圆角矩形 3"/>
          <p:cNvSpPr/>
          <p:nvPr/>
        </p:nvSpPr>
        <p:spPr>
          <a:xfrm>
            <a:off x="1463040" y="3620770"/>
            <a:ext cx="461645" cy="1044575"/>
          </a:xfrm>
          <a:prstGeom prst="roundRect">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463040" y="3842385"/>
            <a:ext cx="459740" cy="635000"/>
          </a:xfrm>
          <a:prstGeom prst="rect">
            <a:avLst/>
          </a:prstGeom>
          <a:noFill/>
        </p:spPr>
        <p:txBody>
          <a:bodyPr vert="eaVert" wrap="square" rtlCol="0">
            <a:spAutoFit/>
          </a:bodyPr>
          <a:lstStyle/>
          <a:p>
            <a:pPr algn="ctr"/>
            <a:r>
              <a:rPr lang="zh-CN" altLang="en-US" spc="200" dirty="0">
                <a:solidFill>
                  <a:schemeClr val="bg1"/>
                </a:solidFill>
                <a:latin typeface="微软雅黑" panose="020B0503020204020204" charset="-122"/>
                <a:ea typeface="微软雅黑" panose="020B0503020204020204" charset="-122"/>
              </a:rPr>
              <a:t>结论</a:t>
            </a:r>
            <a:endParaRPr lang="zh-CN" altLang="en-US" spc="200" dirty="0">
              <a:solidFill>
                <a:schemeClr val="bg1"/>
              </a:solidFill>
              <a:latin typeface="微软雅黑" panose="020B0503020204020204" charset="-122"/>
              <a:ea typeface="微软雅黑" panose="020B0503020204020204" charset="-122"/>
            </a:endParaRPr>
          </a:p>
        </p:txBody>
      </p:sp>
      <p:sp>
        <p:nvSpPr>
          <p:cNvPr id="3" name="矩形 2"/>
          <p:cNvSpPr/>
          <p:nvPr>
            <p:custDataLst>
              <p:tags r:id="rId1"/>
            </p:custDataLst>
          </p:nvPr>
        </p:nvSpPr>
        <p:spPr>
          <a:xfrm>
            <a:off x="1689735" y="5044440"/>
            <a:ext cx="9122410" cy="1198880"/>
          </a:xfrm>
          <a:prstGeom prst="rect">
            <a:avLst/>
          </a:prstGeom>
        </p:spPr>
        <p:txBody>
          <a:bodyPr wrap="square">
            <a:spAutoFit/>
          </a:bodyPr>
          <a:lstStyle/>
          <a:p>
            <a:pPr marL="571500" indent="-285750">
              <a:lnSpc>
                <a:spcPct val="150000"/>
              </a:lnSpc>
              <a:buFont typeface="Arial" panose="020B0604020202020204" pitchFamily="34" charset="0"/>
              <a:buChar char="•"/>
            </a:pPr>
            <a:r>
              <a:rPr lang="zh-CN" sz="1600" kern="100" spc="100" dirty="0">
                <a:latin typeface="微软雅黑" panose="020B0503020204020204" charset="-122"/>
                <a:ea typeface="微软雅黑" panose="020B0503020204020204" charset="-122"/>
                <a:sym typeface="+mn-ea"/>
              </a:rPr>
              <a:t>本文算法由于</a:t>
            </a:r>
            <a:r>
              <a:rPr lang="en-US" altLang="zh-CN" sz="1600" kern="100" spc="100" dirty="0">
                <a:latin typeface="微软雅黑" panose="020B0503020204020204" charset="-122"/>
                <a:ea typeface="微软雅黑" panose="020B0503020204020204" charset="-122"/>
                <a:sym typeface="+mn-ea"/>
              </a:rPr>
              <a:t>DTI</a:t>
            </a:r>
            <a:r>
              <a:rPr lang="zh-CN" altLang="en-US" sz="1600" kern="100" spc="100" dirty="0">
                <a:latin typeface="微软雅黑" panose="020B0503020204020204" charset="-122"/>
                <a:ea typeface="微软雅黑" panose="020B0503020204020204" charset="-122"/>
                <a:sym typeface="+mn-ea"/>
              </a:rPr>
              <a:t>图像是</a:t>
            </a:r>
            <a:r>
              <a:rPr lang="en-US" altLang="zh-CN" sz="1600" kern="100" spc="100" dirty="0">
                <a:latin typeface="微软雅黑" panose="020B0503020204020204" charset="-122"/>
                <a:ea typeface="微软雅黑" panose="020B0503020204020204" charset="-122"/>
                <a:sym typeface="+mn-ea"/>
              </a:rPr>
              <a:t>5</a:t>
            </a:r>
            <a:r>
              <a:rPr lang="zh-CN" altLang="en-US" sz="1600" kern="100" spc="100" dirty="0">
                <a:latin typeface="微软雅黑" panose="020B0503020204020204" charset="-122"/>
                <a:ea typeface="微软雅黑" panose="020B0503020204020204" charset="-122"/>
                <a:sym typeface="+mn-ea"/>
              </a:rPr>
              <a:t>维数据，数据本身比较大，同时还引入了</a:t>
            </a:r>
            <a:r>
              <a:rPr lang="en-US" altLang="zh-CN" sz="1600" kern="100" spc="100" dirty="0">
                <a:latin typeface="微软雅黑" panose="020B0503020204020204" charset="-122"/>
                <a:ea typeface="微软雅黑" panose="020B0503020204020204" charset="-122"/>
                <a:sym typeface="+mn-ea"/>
              </a:rPr>
              <a:t>Transformer</a:t>
            </a:r>
            <a:r>
              <a:rPr lang="zh-CN" altLang="en-US" sz="1600" kern="100" spc="100" dirty="0">
                <a:latin typeface="微软雅黑" panose="020B0503020204020204" charset="-122"/>
                <a:ea typeface="微软雅黑" panose="020B0503020204020204" charset="-122"/>
                <a:sym typeface="+mn-ea"/>
              </a:rPr>
              <a:t>。这两个原因</a:t>
            </a:r>
            <a:r>
              <a:rPr lang="zh-CN" sz="1600" kern="100" spc="100" dirty="0">
                <a:latin typeface="微软雅黑" panose="020B0503020204020204" charset="-122"/>
                <a:ea typeface="微软雅黑" panose="020B0503020204020204" charset="-122"/>
                <a:sym typeface="+mn-ea"/>
              </a:rPr>
              <a:t>导致暂用显存较高，后续需要对模型进行优化，同时也会考虑使用压缩算法对模型进行压缩。</a:t>
            </a:r>
            <a:endParaRPr lang="zh-CN" sz="1600" kern="100" spc="100" dirty="0">
              <a:latin typeface="微软雅黑" panose="020B0503020204020204" charset="-122"/>
              <a:ea typeface="微软雅黑" panose="020B0503020204020204" charset="-122"/>
              <a:sym typeface="+mn-ea"/>
            </a:endParaRPr>
          </a:p>
        </p:txBody>
      </p:sp>
      <p:sp>
        <p:nvSpPr>
          <p:cNvPr id="5" name="圆角矩形 4"/>
          <p:cNvSpPr/>
          <p:nvPr>
            <p:custDataLst>
              <p:tags r:id="rId2"/>
            </p:custDataLst>
          </p:nvPr>
        </p:nvSpPr>
        <p:spPr>
          <a:xfrm>
            <a:off x="1463040" y="5169535"/>
            <a:ext cx="461645" cy="1044575"/>
          </a:xfrm>
          <a:prstGeom prst="roundRect">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custDataLst>
              <p:tags r:id="rId3"/>
            </p:custDataLst>
          </p:nvPr>
        </p:nvSpPr>
        <p:spPr>
          <a:xfrm>
            <a:off x="1463040" y="5391150"/>
            <a:ext cx="459740" cy="635000"/>
          </a:xfrm>
          <a:prstGeom prst="rect">
            <a:avLst/>
          </a:prstGeom>
          <a:noFill/>
        </p:spPr>
        <p:txBody>
          <a:bodyPr vert="eaVert" wrap="square" rtlCol="0">
            <a:spAutoFit/>
          </a:bodyPr>
          <a:lstStyle/>
          <a:p>
            <a:pPr algn="ctr"/>
            <a:r>
              <a:rPr lang="zh-CN" altLang="en-US" spc="200" dirty="0">
                <a:solidFill>
                  <a:schemeClr val="bg1"/>
                </a:solidFill>
                <a:latin typeface="微软雅黑" panose="020B0503020204020204" charset="-122"/>
                <a:ea typeface="微软雅黑" panose="020B0503020204020204" charset="-122"/>
              </a:rPr>
              <a:t>展望</a:t>
            </a:r>
            <a:endParaRPr lang="zh-CN" altLang="en-US" spc="200" dirty="0">
              <a:solidFill>
                <a:schemeClr val="bg1"/>
              </a:solidFill>
              <a:latin typeface="微软雅黑" panose="020B0503020204020204" charset="-122"/>
              <a:ea typeface="微软雅黑" panose="020B0503020204020204" charset="-122"/>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494282" y="2350366"/>
            <a:ext cx="1006866" cy="875434"/>
          </a:xfrm>
          <a:prstGeom prst="rect">
            <a:avLst/>
          </a:prstGeom>
          <a:noFill/>
          <a:ln w="117475">
            <a:noFill/>
          </a:ln>
        </p:spPr>
        <p:txBody>
          <a:bodyPr wrap="none" rtlCol="0">
            <a:prstTxWarp prst="textPlain">
              <a:avLst/>
            </a:prstTxWarp>
            <a:spAutoFit/>
          </a:bodyPr>
          <a:lstStyle/>
          <a:p>
            <a:r>
              <a:rPr lang="en-US" altLang="zh-CN" spc="100" dirty="0">
                <a:solidFill>
                  <a:srgbClr val="11B2AE"/>
                </a:solidFill>
                <a:latin typeface="Impact" panose="020B0806030902050204" pitchFamily="34" charset="0"/>
                <a:cs typeface="Arial" panose="020B0604020202020204" pitchFamily="34" charset="0"/>
              </a:rPr>
              <a:t>/05</a:t>
            </a:r>
            <a:endParaRPr lang="zh-CN" altLang="en-US" spc="100" dirty="0">
              <a:solidFill>
                <a:srgbClr val="11B2AE"/>
              </a:solidFill>
              <a:latin typeface="Impact" panose="020B0806030902050204" pitchFamily="34" charset="0"/>
              <a:cs typeface="Arial" panose="020B0604020202020204" pitchFamily="34" charset="0"/>
            </a:endParaRPr>
          </a:p>
        </p:txBody>
      </p:sp>
      <p:sp>
        <p:nvSpPr>
          <p:cNvPr id="8" name="任意多边形: 形状 62"/>
          <p:cNvSpPr/>
          <p:nvPr>
            <p:custDataLst>
              <p:tags r:id="rId1"/>
            </p:custDataLst>
          </p:nvPr>
        </p:nvSpPr>
        <p:spPr bwMode="auto">
          <a:xfrm flipH="1" flipV="1">
            <a:off x="7191940" y="0"/>
            <a:ext cx="5001648" cy="6866164"/>
          </a:xfrm>
          <a:custGeom>
            <a:avLst/>
            <a:gdLst>
              <a:gd name="connsiteX0" fmla="*/ 209400 w 5001648"/>
              <a:gd name="connsiteY0" fmla="*/ 6866164 h 6866164"/>
              <a:gd name="connsiteX1" fmla="*/ 0 w 5001648"/>
              <a:gd name="connsiteY1" fmla="*/ 6866164 h 6866164"/>
              <a:gd name="connsiteX2" fmla="*/ 0 w 5001648"/>
              <a:gd name="connsiteY2" fmla="*/ 0 h 6866164"/>
              <a:gd name="connsiteX3" fmla="*/ 5001648 w 5001648"/>
              <a:gd name="connsiteY3" fmla="*/ 0 h 6866164"/>
              <a:gd name="connsiteX4" fmla="*/ 264212 w 5001648"/>
              <a:gd name="connsiteY4" fmla="*/ 6835400 h 68661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1648" h="6866164">
                <a:moveTo>
                  <a:pt x="209400" y="6866164"/>
                </a:moveTo>
                <a:lnTo>
                  <a:pt x="0" y="6866164"/>
                </a:lnTo>
                <a:lnTo>
                  <a:pt x="0" y="0"/>
                </a:lnTo>
                <a:lnTo>
                  <a:pt x="5001648" y="0"/>
                </a:lnTo>
                <a:lnTo>
                  <a:pt x="264212" y="6835400"/>
                </a:lnTo>
                <a:close/>
              </a:path>
            </a:pathLst>
          </a:custGeom>
          <a:solidFill>
            <a:srgbClr val="11B2AE"/>
          </a:solidFill>
          <a:ln>
            <a:noFill/>
          </a:ln>
        </p:spPr>
        <p:txBody>
          <a:bodyPr vert="horz" wrap="square" lIns="91440" tIns="45720" rIns="91440" bIns="45720" numCol="1" anchor="t" anchorCtr="0" compatLnSpc="1">
            <a:noAutofit/>
          </a:bodyPr>
          <a:lstStyle/>
          <a:p>
            <a:endParaRPr lang="zh-CN" altLang="en-US"/>
          </a:p>
        </p:txBody>
      </p:sp>
      <p:grpSp>
        <p:nvGrpSpPr>
          <p:cNvPr id="39" name="组合 38"/>
          <p:cNvGrpSpPr/>
          <p:nvPr/>
        </p:nvGrpSpPr>
        <p:grpSpPr>
          <a:xfrm rot="9245091">
            <a:off x="8109430" y="1873484"/>
            <a:ext cx="4208973" cy="3385298"/>
            <a:chOff x="6579549" y="561975"/>
            <a:chExt cx="5435599" cy="4371879"/>
          </a:xfrm>
        </p:grpSpPr>
        <p:sp>
          <p:nvSpPr>
            <p:cNvPr id="40" name="Freeform 9"/>
            <p:cNvSpPr/>
            <p:nvPr/>
          </p:nvSpPr>
          <p:spPr bwMode="auto">
            <a:xfrm>
              <a:off x="6579549" y="561975"/>
              <a:ext cx="5435599" cy="4371879"/>
            </a:xfrm>
            <a:custGeom>
              <a:avLst/>
              <a:gdLst>
                <a:gd name="T0" fmla="*/ 1554 w 2942"/>
                <a:gd name="T1" fmla="*/ 0 h 2370"/>
                <a:gd name="T2" fmla="*/ 0 w 2942"/>
                <a:gd name="T3" fmla="*/ 1554 h 2370"/>
                <a:gd name="T4" fmla="*/ 231 w 2942"/>
                <a:gd name="T5" fmla="*/ 2370 h 2370"/>
                <a:gd name="T6" fmla="*/ 2942 w 2942"/>
                <a:gd name="T7" fmla="*/ 854 h 2370"/>
                <a:gd name="T8" fmla="*/ 1554 w 2942"/>
                <a:gd name="T9" fmla="*/ 0 h 2370"/>
              </a:gdLst>
              <a:ahLst/>
              <a:cxnLst>
                <a:cxn ang="0">
                  <a:pos x="T0" y="T1"/>
                </a:cxn>
                <a:cxn ang="0">
                  <a:pos x="T2" y="T3"/>
                </a:cxn>
                <a:cxn ang="0">
                  <a:pos x="T4" y="T5"/>
                </a:cxn>
                <a:cxn ang="0">
                  <a:pos x="T6" y="T7"/>
                </a:cxn>
                <a:cxn ang="0">
                  <a:pos x="T8" y="T9"/>
                </a:cxn>
              </a:cxnLst>
              <a:rect l="0" t="0" r="r" b="b"/>
              <a:pathLst>
                <a:path w="2942" h="2370">
                  <a:moveTo>
                    <a:pt x="1554" y="0"/>
                  </a:moveTo>
                  <a:cubicBezTo>
                    <a:pt x="696" y="0"/>
                    <a:pt x="0" y="696"/>
                    <a:pt x="0" y="1554"/>
                  </a:cubicBezTo>
                  <a:cubicBezTo>
                    <a:pt x="0" y="1853"/>
                    <a:pt x="85" y="2133"/>
                    <a:pt x="231" y="2370"/>
                  </a:cubicBezTo>
                  <a:cubicBezTo>
                    <a:pt x="2942" y="854"/>
                    <a:pt x="2942" y="854"/>
                    <a:pt x="2942" y="854"/>
                  </a:cubicBezTo>
                  <a:cubicBezTo>
                    <a:pt x="2686" y="347"/>
                    <a:pt x="2161" y="0"/>
                    <a:pt x="1554" y="0"/>
                  </a:cubicBezTo>
                  <a:close/>
                </a:path>
              </a:pathLst>
            </a:custGeom>
            <a:solidFill>
              <a:srgbClr val="1C50A2"/>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sp>
          <p:nvSpPr>
            <p:cNvPr id="41" name="Freeform 10"/>
            <p:cNvSpPr/>
            <p:nvPr/>
          </p:nvSpPr>
          <p:spPr bwMode="auto">
            <a:xfrm>
              <a:off x="7266012" y="1247245"/>
              <a:ext cx="4151017" cy="3353526"/>
            </a:xfrm>
            <a:custGeom>
              <a:avLst/>
              <a:gdLst>
                <a:gd name="T0" fmla="*/ 1183 w 2247"/>
                <a:gd name="T1" fmla="*/ 0 h 1818"/>
                <a:gd name="T2" fmla="*/ 0 w 2247"/>
                <a:gd name="T3" fmla="*/ 1183 h 1818"/>
                <a:gd name="T4" fmla="*/ 184 w 2247"/>
                <a:gd name="T5" fmla="*/ 1818 h 1818"/>
                <a:gd name="T6" fmla="*/ 2247 w 2247"/>
                <a:gd name="T7" fmla="*/ 664 h 1818"/>
                <a:gd name="T8" fmla="*/ 1183 w 2247"/>
                <a:gd name="T9" fmla="*/ 0 h 1818"/>
              </a:gdLst>
              <a:ahLst/>
              <a:cxnLst>
                <a:cxn ang="0">
                  <a:pos x="T0" y="T1"/>
                </a:cxn>
                <a:cxn ang="0">
                  <a:pos x="T2" y="T3"/>
                </a:cxn>
                <a:cxn ang="0">
                  <a:pos x="T4" y="T5"/>
                </a:cxn>
                <a:cxn ang="0">
                  <a:pos x="T6" y="T7"/>
                </a:cxn>
                <a:cxn ang="0">
                  <a:pos x="T8" y="T9"/>
                </a:cxn>
              </a:cxnLst>
              <a:rect l="0" t="0" r="r" b="b"/>
              <a:pathLst>
                <a:path w="2247" h="1818">
                  <a:moveTo>
                    <a:pt x="1183" y="0"/>
                  </a:moveTo>
                  <a:cubicBezTo>
                    <a:pt x="530" y="0"/>
                    <a:pt x="0" y="530"/>
                    <a:pt x="0" y="1183"/>
                  </a:cubicBezTo>
                  <a:cubicBezTo>
                    <a:pt x="0" y="1417"/>
                    <a:pt x="68" y="1634"/>
                    <a:pt x="184" y="1818"/>
                  </a:cubicBezTo>
                  <a:cubicBezTo>
                    <a:pt x="2247" y="664"/>
                    <a:pt x="2247" y="664"/>
                    <a:pt x="2247" y="664"/>
                  </a:cubicBezTo>
                  <a:cubicBezTo>
                    <a:pt x="2055" y="271"/>
                    <a:pt x="1651" y="0"/>
                    <a:pt x="1183" y="0"/>
                  </a:cubicBezTo>
                  <a:close/>
                </a:path>
              </a:pathLst>
            </a:custGeom>
            <a:solidFill>
              <a:schemeClr val="bg1">
                <a:lumMod val="9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grpSp>
      <p:sp>
        <p:nvSpPr>
          <p:cNvPr id="43" name="îsľïḑê"/>
          <p:cNvSpPr txBox="1"/>
          <p:nvPr/>
        </p:nvSpPr>
        <p:spPr bwMode="auto">
          <a:xfrm>
            <a:off x="2399520" y="3794277"/>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defRPr/>
            </a:pPr>
            <a:r>
              <a:rPr lang="zh-CN" altLang="en-US" sz="4400" b="1" kern="0" dirty="0">
                <a:solidFill>
                  <a:srgbClr val="1C50A2"/>
                </a:solidFill>
                <a:latin typeface="+mj-ea"/>
                <a:ea typeface="+mj-ea"/>
              </a:rPr>
              <a:t>研究成果</a:t>
            </a:r>
            <a:endParaRPr lang="zh-CN" altLang="en-US" sz="4400" b="1" kern="0" dirty="0">
              <a:solidFill>
                <a:srgbClr val="1C50A2"/>
              </a:solidFill>
              <a:latin typeface="+mj-ea"/>
              <a:ea typeface="+mj-ea"/>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16209" y="1573419"/>
            <a:ext cx="3128127" cy="312812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07438" y="171919"/>
            <a:ext cx="670385" cy="604428"/>
            <a:chOff x="5424755" y="1340768"/>
            <a:chExt cx="670560" cy="604586"/>
          </a:xfrm>
        </p:grpSpPr>
        <p:grpSp>
          <p:nvGrpSpPr>
            <p:cNvPr id="14" name="组合 13"/>
            <p:cNvGrpSpPr/>
            <p:nvPr/>
          </p:nvGrpSpPr>
          <p:grpSpPr>
            <a:xfrm>
              <a:off x="5424755" y="1340768"/>
              <a:ext cx="670560" cy="604586"/>
              <a:chOff x="3720691" y="2824413"/>
              <a:chExt cx="1341120" cy="1209172"/>
            </a:xfrm>
          </p:grpSpPr>
          <p:sp>
            <p:nvSpPr>
              <p:cNvPr id="16"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7"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15"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12" name="文本框 9"/>
          <p:cNvSpPr txBox="1"/>
          <p:nvPr/>
        </p:nvSpPr>
        <p:spPr>
          <a:xfrm>
            <a:off x="1124442" y="290670"/>
            <a:ext cx="1871720" cy="346228"/>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r>
              <a:rPr lang="zh-CN" altLang="en-US" b="1" dirty="0">
                <a:solidFill>
                  <a:srgbClr val="414455"/>
                </a:solidFill>
                <a:latin typeface="微软雅黑" panose="020B0503020204020204" charset="-122"/>
                <a:ea typeface="微软雅黑" panose="020B0503020204020204" charset="-122"/>
              </a:rPr>
              <a:t>研究背景和意义</a:t>
            </a:r>
            <a:endParaRPr lang="zh-CN" altLang="en-US" b="1" dirty="0">
              <a:solidFill>
                <a:srgbClr val="414455"/>
              </a:solidFill>
              <a:latin typeface="微软雅黑" panose="020B0503020204020204" charset="-122"/>
              <a:ea typeface="微软雅黑" panose="020B0503020204020204" charset="-122"/>
            </a:endParaRPr>
          </a:p>
        </p:txBody>
      </p:sp>
      <p:sp>
        <p:nvSpPr>
          <p:cNvPr id="13" name="Freeform 126"/>
          <p:cNvSpPr>
            <a:spLocks noChangeAspect="1" noEditPoints="1"/>
          </p:cNvSpPr>
          <p:nvPr/>
        </p:nvSpPr>
        <p:spPr bwMode="auto">
          <a:xfrm>
            <a:off x="611535"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30" name="iŝḷíḍè"/>
          <p:cNvSpPr/>
          <p:nvPr/>
        </p:nvSpPr>
        <p:spPr bwMode="auto">
          <a:xfrm>
            <a:off x="978211" y="1142284"/>
            <a:ext cx="2486441" cy="498917"/>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latin typeface="+mj-ea"/>
                <a:ea typeface="+mj-ea"/>
              </a:rPr>
              <a:t>数字水印定义</a:t>
            </a:r>
            <a:endParaRPr lang="zh-CN" altLang="en-US" sz="2400" b="1" dirty="0">
              <a:solidFill>
                <a:schemeClr val="bg1"/>
              </a:solidFill>
              <a:latin typeface="+mj-ea"/>
              <a:ea typeface="+mj-ea"/>
            </a:endParaRPr>
          </a:p>
        </p:txBody>
      </p:sp>
      <p:sp>
        <p:nvSpPr>
          <p:cNvPr id="33" name="Title 6"/>
          <p:cNvSpPr txBox="1"/>
          <p:nvPr>
            <p:custDataLst>
              <p:tags r:id="rId1"/>
            </p:custDataLst>
          </p:nvPr>
        </p:nvSpPr>
        <p:spPr>
          <a:xfrm>
            <a:off x="1349375" y="1776730"/>
            <a:ext cx="9671050" cy="867410"/>
          </a:xfrm>
          <a:prstGeom prst="rect">
            <a:avLst/>
          </a:prstGeom>
          <a:noFill/>
          <a:ln w="3175">
            <a:noFill/>
            <a:prstDash val="dash"/>
          </a:ln>
        </p:spPr>
        <p:txBody>
          <a:bodyPr lIns="72000" tIns="0" rIns="72000" bIns="0"/>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0" marR="0" lvl="0" indent="0" algn="just" defTabSz="913765" rtl="0" eaLnBrk="1" fontAlgn="auto" latinLnBrk="0" hangingPunct="1">
              <a:lnSpc>
                <a:spcPct val="130000"/>
              </a:lnSpc>
              <a:spcBef>
                <a:spcPct val="0"/>
              </a:spcBef>
              <a:spcAft>
                <a:spcPts val="800"/>
              </a:spcAft>
              <a:buClrTx/>
              <a:buSzTx/>
              <a:buFontTx/>
              <a:buNone/>
              <a:defRPr/>
            </a:pPr>
            <a:r>
              <a:rPr altLang="zh-CN" sz="1800" spc="50" dirty="0">
                <a:ln w="3175">
                  <a:noFill/>
                </a:ln>
                <a:effectLst>
                  <a:outerShdw blurRad="38100" dist="19050" dir="2700000" algn="tl" rotWithShape="0">
                    <a:schemeClr val="dk1">
                      <a:alpha val="40000"/>
                    </a:schemeClr>
                  </a:outerShdw>
                </a:effectLst>
                <a:latin typeface="+mn-ea"/>
                <a:cs typeface="+mn-ea"/>
                <a:sym typeface="微软雅黑" panose="020B0503020204020204" charset="-122"/>
              </a:rPr>
              <a:t>     </a:t>
            </a:r>
            <a:r>
              <a:rPr lang="zh-CN" altLang="en-US" sz="1800" spc="50" dirty="0">
                <a:ln w="3175">
                  <a:noFill/>
                </a:ln>
                <a:effectLst>
                  <a:outerShdw blurRad="38100" dist="19050" dir="2700000" algn="tl" rotWithShape="0">
                    <a:schemeClr val="dk1">
                      <a:alpha val="40000"/>
                    </a:schemeClr>
                  </a:outerShdw>
                </a:effectLst>
                <a:latin typeface="+mn-ea"/>
                <a:cs typeface="+mn-ea"/>
                <a:sym typeface="微软雅黑" panose="020B0503020204020204" charset="-122"/>
              </a:rPr>
              <a:t>数字水印技术是指将带有版权认证信息的特定数字信号嵌入载体图像中，以此达到图像版权保护、完整性验证等目的。</a:t>
            </a:r>
            <a:endParaRPr lang="zh-CN" altLang="en-US" sz="1800" spc="50" dirty="0">
              <a:ln w="3175">
                <a:noFill/>
              </a:ln>
              <a:effectLst>
                <a:outerShdw blurRad="38100" dist="19050" dir="2700000" algn="tl" rotWithShape="0">
                  <a:schemeClr val="dk1">
                    <a:alpha val="40000"/>
                  </a:schemeClr>
                </a:outerShdw>
              </a:effectLst>
              <a:latin typeface="+mn-ea"/>
              <a:cs typeface="+mn-ea"/>
              <a:sym typeface="微软雅黑" panose="020B0503020204020204" charset="-122"/>
            </a:endParaRPr>
          </a:p>
        </p:txBody>
      </p:sp>
      <p:grpSp>
        <p:nvGrpSpPr>
          <p:cNvPr id="35" name="Group 4"/>
          <p:cNvGrpSpPr/>
          <p:nvPr/>
        </p:nvGrpSpPr>
        <p:grpSpPr>
          <a:xfrm>
            <a:off x="791321" y="5350679"/>
            <a:ext cx="3082701" cy="1221048"/>
            <a:chOff x="8074350" y="2603841"/>
            <a:chExt cx="2832687" cy="787403"/>
          </a:xfrm>
        </p:grpSpPr>
        <p:sp>
          <p:nvSpPr>
            <p:cNvPr id="36" name="TextBox 28"/>
            <p:cNvSpPr txBox="1"/>
            <p:nvPr/>
          </p:nvSpPr>
          <p:spPr>
            <a:xfrm>
              <a:off x="8074350" y="2603841"/>
              <a:ext cx="2806700" cy="276999"/>
            </a:xfrm>
            <a:prstGeom prst="rect">
              <a:avLst/>
            </a:prstGeom>
            <a:noFill/>
            <a:effectLst/>
          </p:spPr>
          <p:txBody>
            <a:bodyPr wrap="none" lIns="0" tIns="0" rIns="0" bIns="0" anchor="ctr" anchorCtr="0">
              <a:noAutofit/>
            </a:bodyPr>
            <a:lstStyle/>
            <a:p>
              <a:r>
                <a:rPr lang="en-US" altLang="zh-CN" sz="2000" b="1" dirty="0">
                  <a:latin typeface="+mj-ea"/>
                  <a:ea typeface="+mj-ea"/>
                  <a:cs typeface="+mj-ea"/>
                  <a:sym typeface="+mn-lt"/>
                </a:rPr>
                <a:t>1 </a:t>
              </a:r>
              <a:r>
                <a:rPr lang="zh-CN" altLang="en-US" sz="2000" b="1" dirty="0">
                  <a:latin typeface="+mj-ea"/>
                  <a:ea typeface="+mj-ea"/>
                  <a:cs typeface="+mj-ea"/>
                  <a:sym typeface="+mn-lt"/>
                </a:rPr>
                <a:t>按攻击特征分类</a:t>
              </a:r>
              <a:endParaRPr lang="zh-CN" altLang="en-US" sz="2000" b="1" dirty="0">
                <a:latin typeface="+mj-ea"/>
                <a:ea typeface="+mj-ea"/>
                <a:cs typeface="+mj-ea"/>
                <a:sym typeface="+mn-lt"/>
              </a:endParaRPr>
            </a:p>
          </p:txBody>
        </p:sp>
        <p:sp>
          <p:nvSpPr>
            <p:cNvPr id="37" name="Rectangle 29"/>
            <p:cNvSpPr/>
            <p:nvPr/>
          </p:nvSpPr>
          <p:spPr>
            <a:xfrm>
              <a:off x="8100337" y="2838762"/>
              <a:ext cx="2806700" cy="552482"/>
            </a:xfrm>
            <a:prstGeom prst="rect">
              <a:avLst/>
            </a:prstGeom>
            <a:effectLst/>
          </p:spPr>
          <p:txBody>
            <a:bodyPr wrap="square" lIns="0" tIns="0" rIns="0" bIns="0" anchor="ctr" anchorCtr="0">
              <a:noAutofit/>
            </a:bodyPr>
            <a:lstStyle/>
            <a:p>
              <a:pPr marL="342900" indent="-342900" algn="l">
                <a:lnSpc>
                  <a:spcPct val="120000"/>
                </a:lnSpc>
                <a:buClrTx/>
                <a:buSzTx/>
                <a:buFont typeface="Wingdings" panose="05000000000000000000" pitchFamily="2" charset="2"/>
                <a:buChar char="Ø"/>
              </a:pPr>
              <a:r>
                <a:rPr lang="zh-CN" altLang="en-US" sz="1600" dirty="0">
                  <a:latin typeface="+mn-ea"/>
                  <a:cs typeface="+mn-ea"/>
                  <a:sym typeface="+mn-lt"/>
                </a:rPr>
                <a:t>鲁棒水印(主流方向)</a:t>
              </a:r>
              <a:endParaRPr lang="zh-CN" altLang="en-US" sz="1600" dirty="0">
                <a:latin typeface="+mn-ea"/>
                <a:cs typeface="+mn-ea"/>
                <a:sym typeface="+mn-lt"/>
              </a:endParaRPr>
            </a:p>
            <a:p>
              <a:pPr marL="342900" indent="-342900" algn="l">
                <a:lnSpc>
                  <a:spcPct val="120000"/>
                </a:lnSpc>
                <a:buClrTx/>
                <a:buSzTx/>
                <a:buFont typeface="Wingdings" panose="05000000000000000000" pitchFamily="2" charset="2"/>
                <a:buChar char="Ø"/>
              </a:pPr>
              <a:r>
                <a:rPr lang="zh-CN" altLang="en-US" sz="1600" dirty="0">
                  <a:latin typeface="+mn-ea"/>
                  <a:cs typeface="+mn-ea"/>
                  <a:sym typeface="+mn-lt"/>
                </a:rPr>
                <a:t>脆弱水印</a:t>
              </a:r>
              <a:endParaRPr lang="zh-CN" altLang="en-US" sz="1600" dirty="0">
                <a:latin typeface="+mn-ea"/>
                <a:cs typeface="+mn-ea"/>
                <a:sym typeface="+mn-lt"/>
              </a:endParaRPr>
            </a:p>
            <a:p>
              <a:pPr marL="342900" indent="-342900" algn="l">
                <a:lnSpc>
                  <a:spcPct val="120000"/>
                </a:lnSpc>
                <a:buClrTx/>
                <a:buSzTx/>
                <a:buFont typeface="Wingdings" panose="05000000000000000000" pitchFamily="2" charset="2"/>
                <a:buChar char="Ø"/>
              </a:pPr>
              <a:r>
                <a:rPr lang="zh-CN" altLang="en-US" sz="1600" dirty="0">
                  <a:latin typeface="+mn-ea"/>
                  <a:cs typeface="+mn-ea"/>
                  <a:sym typeface="+mn-lt"/>
                </a:rPr>
                <a:t>半脆弱水印</a:t>
              </a:r>
              <a:endParaRPr lang="zh-CN" altLang="en-US" sz="1600" dirty="0">
                <a:latin typeface="+mn-ea"/>
                <a:cs typeface="+mn-ea"/>
                <a:sym typeface="+mn-lt"/>
              </a:endParaRPr>
            </a:p>
          </p:txBody>
        </p:sp>
      </p:grpSp>
      <p:grpSp>
        <p:nvGrpSpPr>
          <p:cNvPr id="38" name="Group 4"/>
          <p:cNvGrpSpPr/>
          <p:nvPr/>
        </p:nvGrpSpPr>
        <p:grpSpPr>
          <a:xfrm>
            <a:off x="4727802" y="5369530"/>
            <a:ext cx="2526377" cy="1203352"/>
            <a:chOff x="8031927" y="2597880"/>
            <a:chExt cx="2842809" cy="767306"/>
          </a:xfrm>
        </p:grpSpPr>
        <p:sp>
          <p:nvSpPr>
            <p:cNvPr id="39" name="TextBox 28"/>
            <p:cNvSpPr txBox="1"/>
            <p:nvPr/>
          </p:nvSpPr>
          <p:spPr>
            <a:xfrm>
              <a:off x="8031927" y="2597880"/>
              <a:ext cx="2806700" cy="276999"/>
            </a:xfrm>
            <a:prstGeom prst="rect">
              <a:avLst/>
            </a:prstGeom>
            <a:noFill/>
            <a:effectLst/>
          </p:spPr>
          <p:txBody>
            <a:bodyPr wrap="none" lIns="0" tIns="0" rIns="0" bIns="0" anchor="ctr" anchorCtr="0">
              <a:noAutofit/>
            </a:bodyPr>
            <a:lstStyle/>
            <a:p>
              <a:r>
                <a:rPr lang="en-US" altLang="zh-CN" sz="2000" b="1" dirty="0">
                  <a:latin typeface="+mj-ea"/>
                  <a:ea typeface="+mj-ea"/>
                  <a:cs typeface="+mj-ea"/>
                  <a:sym typeface="+mn-lt"/>
                </a:rPr>
                <a:t>2 </a:t>
              </a:r>
              <a:r>
                <a:rPr lang="zh-CN" altLang="en-US" sz="2000" b="1" dirty="0">
                  <a:latin typeface="+mj-ea"/>
                  <a:ea typeface="+mj-ea"/>
                  <a:cs typeface="+mj-ea"/>
                  <a:sym typeface="+mn-lt"/>
                </a:rPr>
                <a:t>按检测分类</a:t>
              </a:r>
              <a:endParaRPr lang="zh-CN" altLang="en-US" sz="2000" b="1" dirty="0">
                <a:latin typeface="+mj-ea"/>
                <a:ea typeface="+mj-ea"/>
                <a:cs typeface="+mj-ea"/>
                <a:sym typeface="+mn-lt"/>
              </a:endParaRPr>
            </a:p>
          </p:txBody>
        </p:sp>
        <p:sp>
          <p:nvSpPr>
            <p:cNvPr id="40" name="Rectangle 29"/>
            <p:cNvSpPr/>
            <p:nvPr/>
          </p:nvSpPr>
          <p:spPr>
            <a:xfrm>
              <a:off x="8068036" y="2818888"/>
              <a:ext cx="2806700" cy="546298"/>
            </a:xfrm>
            <a:prstGeom prst="rect">
              <a:avLst/>
            </a:prstGeom>
            <a:effectLst/>
          </p:spPr>
          <p:txBody>
            <a:bodyPr wrap="square" lIns="0" tIns="0" rIns="0" bIns="0" anchor="ctr" anchorCtr="0">
              <a:noAutofit/>
            </a:bodyPr>
            <a:lstStyle/>
            <a:p>
              <a:pPr marL="342900" indent="-342900" algn="l">
                <a:lnSpc>
                  <a:spcPct val="120000"/>
                </a:lnSpc>
                <a:buClrTx/>
                <a:buSzTx/>
                <a:buFont typeface="Wingdings" panose="05000000000000000000" pitchFamily="2" charset="2"/>
                <a:buChar char="Ø"/>
              </a:pPr>
              <a:r>
                <a:rPr lang="zh-CN" altLang="en-US" sz="1600" dirty="0">
                  <a:latin typeface="+mn-ea"/>
                  <a:cs typeface="+mn-ea"/>
                  <a:sym typeface="+mn-lt"/>
                </a:rPr>
                <a:t>全盲水印(主流方向)</a:t>
              </a:r>
              <a:endParaRPr lang="zh-CN" altLang="en-US" sz="1600" dirty="0">
                <a:latin typeface="+mn-ea"/>
                <a:cs typeface="+mn-ea"/>
                <a:sym typeface="+mn-lt"/>
              </a:endParaRPr>
            </a:p>
            <a:p>
              <a:pPr marL="342900" indent="-342900" algn="l">
                <a:lnSpc>
                  <a:spcPct val="120000"/>
                </a:lnSpc>
                <a:buClrTx/>
                <a:buSzTx/>
                <a:buFont typeface="Wingdings" panose="05000000000000000000" pitchFamily="2" charset="2"/>
                <a:buChar char="Ø"/>
              </a:pPr>
              <a:r>
                <a:rPr lang="zh-CN" altLang="en-US" sz="1600" dirty="0">
                  <a:latin typeface="+mn-ea"/>
                  <a:cs typeface="+mn-ea"/>
                  <a:sym typeface="+mn-lt"/>
                </a:rPr>
                <a:t>半盲水印</a:t>
              </a:r>
              <a:endParaRPr lang="zh-CN" altLang="en-US" sz="1600" dirty="0">
                <a:latin typeface="+mn-ea"/>
                <a:cs typeface="+mn-ea"/>
                <a:sym typeface="+mn-lt"/>
              </a:endParaRPr>
            </a:p>
            <a:p>
              <a:pPr marL="342900" indent="-342900" algn="l">
                <a:lnSpc>
                  <a:spcPct val="120000"/>
                </a:lnSpc>
                <a:buClrTx/>
                <a:buSzTx/>
                <a:buFont typeface="Wingdings" panose="05000000000000000000" pitchFamily="2" charset="2"/>
                <a:buChar char="Ø"/>
              </a:pPr>
              <a:r>
                <a:rPr lang="zh-CN" altLang="en-US" sz="1600" dirty="0">
                  <a:latin typeface="+mn-ea"/>
                  <a:cs typeface="+mn-ea"/>
                  <a:sym typeface="+mn-lt"/>
                </a:rPr>
                <a:t>非盲水印</a:t>
              </a:r>
              <a:endParaRPr lang="zh-CN" altLang="en-US" sz="1600" dirty="0">
                <a:latin typeface="+mn-ea"/>
                <a:cs typeface="+mn-ea"/>
                <a:sym typeface="+mn-lt"/>
              </a:endParaRPr>
            </a:p>
          </p:txBody>
        </p:sp>
      </p:grpSp>
      <p:grpSp>
        <p:nvGrpSpPr>
          <p:cNvPr id="41" name="Group 4"/>
          <p:cNvGrpSpPr/>
          <p:nvPr/>
        </p:nvGrpSpPr>
        <p:grpSpPr>
          <a:xfrm>
            <a:off x="8895816" y="5392874"/>
            <a:ext cx="2282764" cy="866041"/>
            <a:chOff x="8032187" y="2442855"/>
            <a:chExt cx="2853991" cy="804187"/>
          </a:xfrm>
        </p:grpSpPr>
        <p:sp>
          <p:nvSpPr>
            <p:cNvPr id="42" name="TextBox 28"/>
            <p:cNvSpPr txBox="1"/>
            <p:nvPr/>
          </p:nvSpPr>
          <p:spPr>
            <a:xfrm>
              <a:off x="8032187" y="2442855"/>
              <a:ext cx="2806700" cy="276999"/>
            </a:xfrm>
            <a:prstGeom prst="rect">
              <a:avLst/>
            </a:prstGeom>
            <a:noFill/>
            <a:effectLst/>
          </p:spPr>
          <p:txBody>
            <a:bodyPr wrap="none" lIns="0" tIns="0" rIns="0" bIns="0" anchor="ctr" anchorCtr="0">
              <a:noAutofit/>
            </a:bodyPr>
            <a:lstStyle/>
            <a:p>
              <a:r>
                <a:rPr lang="en-US" altLang="zh-CN" sz="2000" b="1" dirty="0">
                  <a:latin typeface="+mn-ea"/>
                  <a:cs typeface="+mn-ea"/>
                  <a:sym typeface="+mn-lt"/>
                </a:rPr>
                <a:t>3</a:t>
              </a:r>
              <a:r>
                <a:rPr lang="en-US" altLang="zh-CN" sz="2000" b="1" dirty="0">
                  <a:latin typeface="+mj-ea"/>
                  <a:ea typeface="+mj-ea"/>
                  <a:cs typeface="+mj-ea"/>
                  <a:sym typeface="+mn-lt"/>
                </a:rPr>
                <a:t> </a:t>
              </a:r>
              <a:r>
                <a:rPr lang="zh-CN" altLang="en-US" sz="2000" b="1" dirty="0">
                  <a:latin typeface="+mj-ea"/>
                  <a:ea typeface="+mj-ea"/>
                  <a:cs typeface="+mj-ea"/>
                  <a:sym typeface="+mn-lt"/>
                </a:rPr>
                <a:t>按是否可视分类</a:t>
              </a:r>
              <a:endParaRPr lang="zh-CN" altLang="en-US" sz="2000" b="1" dirty="0">
                <a:latin typeface="+mj-ea"/>
                <a:ea typeface="+mj-ea"/>
                <a:cs typeface="+mj-ea"/>
                <a:sym typeface="+mn-lt"/>
              </a:endParaRPr>
            </a:p>
          </p:txBody>
        </p:sp>
        <p:sp>
          <p:nvSpPr>
            <p:cNvPr id="43" name="Rectangle 29"/>
            <p:cNvSpPr/>
            <p:nvPr/>
          </p:nvSpPr>
          <p:spPr>
            <a:xfrm>
              <a:off x="8079478" y="2741938"/>
              <a:ext cx="2806700" cy="505104"/>
            </a:xfrm>
            <a:prstGeom prst="rect">
              <a:avLst/>
            </a:prstGeom>
            <a:effectLst/>
          </p:spPr>
          <p:txBody>
            <a:bodyPr wrap="square" lIns="0" tIns="0" rIns="0" bIns="0" anchor="ctr" anchorCtr="0">
              <a:noAutofit/>
            </a:bodyPr>
            <a:lstStyle/>
            <a:p>
              <a:pPr marL="342900" indent="-342900" algn="l">
                <a:lnSpc>
                  <a:spcPct val="120000"/>
                </a:lnSpc>
                <a:buClrTx/>
                <a:buSzTx/>
                <a:buFont typeface="Wingdings" panose="05000000000000000000" pitchFamily="2" charset="2"/>
                <a:buChar char="Ø"/>
              </a:pPr>
              <a:r>
                <a:rPr lang="zh-CN" altLang="en-US" sz="1600" dirty="0">
                  <a:latin typeface="+mn-ea"/>
                  <a:cs typeface="+mn-ea"/>
                  <a:sym typeface="+mn-lt"/>
                </a:rPr>
                <a:t>不可视水印</a:t>
              </a:r>
              <a:r>
                <a:rPr lang="en-US" altLang="zh-CN" sz="1600" dirty="0">
                  <a:latin typeface="+mn-ea"/>
                  <a:cs typeface="+mn-ea"/>
                  <a:sym typeface="+mn-lt"/>
                </a:rPr>
                <a:t>(</a:t>
              </a:r>
              <a:r>
                <a:rPr lang="zh-CN" altLang="en-US" sz="1600" dirty="0">
                  <a:latin typeface="+mn-ea"/>
                  <a:cs typeface="+mn-ea"/>
                  <a:sym typeface="+mn-lt"/>
                </a:rPr>
                <a:t>主流方向</a:t>
              </a:r>
              <a:r>
                <a:rPr lang="en-US" altLang="zh-CN" sz="1600" dirty="0">
                  <a:latin typeface="+mn-ea"/>
                  <a:cs typeface="+mn-ea"/>
                  <a:sym typeface="+mn-lt"/>
                </a:rPr>
                <a:t>)</a:t>
              </a:r>
              <a:endParaRPr lang="zh-CN" altLang="en-US" sz="1600" dirty="0">
                <a:latin typeface="+mn-ea"/>
                <a:cs typeface="+mn-ea"/>
                <a:sym typeface="+mn-lt"/>
              </a:endParaRPr>
            </a:p>
            <a:p>
              <a:pPr marL="342900" indent="-342900" algn="l">
                <a:lnSpc>
                  <a:spcPct val="120000"/>
                </a:lnSpc>
                <a:buClrTx/>
                <a:buSzTx/>
                <a:buFont typeface="Wingdings" panose="05000000000000000000" pitchFamily="2" charset="2"/>
                <a:buChar char="Ø"/>
              </a:pPr>
              <a:r>
                <a:rPr lang="zh-CN" altLang="en-US" sz="1600" dirty="0">
                  <a:latin typeface="+mn-ea"/>
                  <a:cs typeface="+mn-ea"/>
                  <a:sym typeface="+mn-lt"/>
                </a:rPr>
                <a:t>可视水印</a:t>
              </a:r>
              <a:endParaRPr lang="zh-CN" altLang="en-US" sz="1600" dirty="0">
                <a:latin typeface="+mn-ea"/>
                <a:cs typeface="+mn-ea"/>
                <a:sym typeface="+mn-lt"/>
              </a:endParaRPr>
            </a:p>
          </p:txBody>
        </p:sp>
      </p:grpSp>
      <p:sp>
        <p:nvSpPr>
          <p:cNvPr id="50" name="文本框 49"/>
          <p:cNvSpPr txBox="1"/>
          <p:nvPr/>
        </p:nvSpPr>
        <p:spPr>
          <a:xfrm>
            <a:off x="4588606" y="4486459"/>
            <a:ext cx="3893384" cy="337185"/>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1-1 </a:t>
            </a:r>
            <a:r>
              <a:rPr lang="zh-CN" altLang="en-US" sz="1600" dirty="0">
                <a:latin typeface="+mn-ea"/>
                <a:cs typeface="+mn-ea"/>
                <a:sym typeface="微软雅黑" panose="020B0503020204020204" charset="-122"/>
              </a:rPr>
              <a:t>数字水印技术流程</a:t>
            </a:r>
            <a:endParaRPr lang="zh-CN" altLang="en-US" sz="1600" dirty="0">
              <a:latin typeface="+mn-ea"/>
              <a:cs typeface="+mn-ea"/>
              <a:sym typeface="微软雅黑" panose="020B0503020204020204" charset="-122"/>
            </a:endParaRPr>
          </a:p>
        </p:txBody>
      </p:sp>
      <p:pic>
        <p:nvPicPr>
          <p:cNvPr id="51"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7970" y="2600325"/>
            <a:ext cx="9482455" cy="1779905"/>
          </a:xfrm>
          <a:prstGeom prst="rect">
            <a:avLst/>
          </a:prstGeom>
        </p:spPr>
      </p:pic>
      <p:sp>
        <p:nvSpPr>
          <p:cNvPr id="52" name="iŝḷíḍè"/>
          <p:cNvSpPr/>
          <p:nvPr/>
        </p:nvSpPr>
        <p:spPr bwMode="auto">
          <a:xfrm>
            <a:off x="879786" y="4739559"/>
            <a:ext cx="2486441" cy="498917"/>
          </a:xfrm>
          <a:prstGeom prst="rect">
            <a:avLst/>
          </a:prstGeom>
          <a:solidFill>
            <a:srgbClr val="1C50A2"/>
          </a:solidFill>
          <a:ln w="9525">
            <a:noFill/>
            <a:miter lim="8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solidFill>
                  <a:schemeClr val="bg1"/>
                </a:solidFill>
                <a:latin typeface="+mj-ea"/>
                <a:ea typeface="+mj-ea"/>
              </a:rPr>
              <a:t>数字水印分类</a:t>
            </a:r>
            <a:endParaRPr lang="zh-CN" altLang="en-US" sz="2400" b="1" dirty="0">
              <a:solidFill>
                <a:schemeClr val="bg1"/>
              </a:solidFill>
              <a:latin typeface="+mj-ea"/>
              <a:ea typeface="+mj-ea"/>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06283" y="171919"/>
            <a:ext cx="670385" cy="604428"/>
            <a:chOff x="5424755" y="1340768"/>
            <a:chExt cx="670560" cy="604586"/>
          </a:xfrm>
        </p:grpSpPr>
        <p:grpSp>
          <p:nvGrpSpPr>
            <p:cNvPr id="39" name="组合 38"/>
            <p:cNvGrpSpPr/>
            <p:nvPr/>
          </p:nvGrpSpPr>
          <p:grpSpPr>
            <a:xfrm>
              <a:off x="5424755" y="1340768"/>
              <a:ext cx="670560" cy="604586"/>
              <a:chOff x="3720691" y="2824413"/>
              <a:chExt cx="1341120" cy="1209172"/>
            </a:xfrm>
          </p:grpSpPr>
          <p:sp>
            <p:nvSpPr>
              <p:cNvPr id="41"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0"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3" name="文本框 9"/>
          <p:cNvSpPr txBox="1"/>
          <p:nvPr/>
        </p:nvSpPr>
        <p:spPr>
          <a:xfrm>
            <a:off x="1223010" y="217805"/>
            <a:ext cx="5153660" cy="482600"/>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fontAlgn="auto">
              <a:lnSpc>
                <a:spcPct val="150000"/>
              </a:lnSpc>
            </a:pPr>
            <a:r>
              <a:rPr lang="zh-CN" altLang="en-US" b="1" dirty="0">
                <a:solidFill>
                  <a:srgbClr val="414455"/>
                </a:solidFill>
                <a:latin typeface="微软雅黑" panose="020B0503020204020204" charset="-122"/>
              </a:rPr>
              <a:t>研究成果</a:t>
            </a:r>
            <a:endParaRPr lang="zh-CN" altLang="en-US" b="1" dirty="0">
              <a:solidFill>
                <a:srgbClr val="414455"/>
              </a:solidFill>
              <a:latin typeface="微软雅黑" panose="020B0503020204020204" charset="-122"/>
            </a:endParaRPr>
          </a:p>
        </p:txBody>
      </p:sp>
      <p:sp>
        <p:nvSpPr>
          <p:cNvPr id="44" name="Freeform 126"/>
          <p:cNvSpPr>
            <a:spLocks noChangeAspect="1" noEditPoints="1"/>
          </p:cNvSpPr>
          <p:nvPr/>
        </p:nvSpPr>
        <p:spPr bwMode="auto">
          <a:xfrm>
            <a:off x="710380"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3" name="文本框 2"/>
          <p:cNvSpPr txBox="1"/>
          <p:nvPr/>
        </p:nvSpPr>
        <p:spPr>
          <a:xfrm>
            <a:off x="1555115" y="1017905"/>
            <a:ext cx="9081135" cy="5584825"/>
          </a:xfrm>
          <a:prstGeom prst="rect">
            <a:avLst/>
          </a:prstGeom>
          <a:noFill/>
        </p:spPr>
        <p:txBody>
          <a:bodyPr wrap="square" rtlCol="0" anchor="t">
            <a:spAutoFit/>
          </a:bodyPr>
          <a:lstStyle/>
          <a:p>
            <a:pPr lvl="0" algn="just">
              <a:lnSpc>
                <a:spcPct val="150000"/>
              </a:lnSpc>
              <a:spcAft>
                <a:spcPts val="0"/>
              </a:spcAft>
              <a:buClrTx/>
              <a:buSzTx/>
              <a:buFontTx/>
              <a:buNone/>
            </a:pPr>
            <a:r>
              <a:rPr lang="en-US" altLang="zh-CN" sz="2000" b="1" kern="100" spc="100" dirty="0">
                <a:latin typeface="微软雅黑" panose="020B0503020204020204" charset="-122"/>
                <a:ea typeface="微软雅黑" panose="020B0503020204020204" charset="-122"/>
                <a:sym typeface="+mn-ea"/>
              </a:rPr>
              <a:t>1.</a:t>
            </a:r>
            <a:r>
              <a:rPr lang="zh-CN" altLang="en-US" sz="2000" b="1" kern="100" spc="100" dirty="0">
                <a:latin typeface="微软雅黑" panose="020B0503020204020204" charset="-122"/>
                <a:ea typeface="微软雅黑" panose="020B0503020204020204" charset="-122"/>
                <a:sym typeface="+mn-ea"/>
              </a:rPr>
              <a:t>学术成果</a:t>
            </a:r>
            <a:endParaRPr lang="en-US" altLang="zh-CN" sz="2000" b="1" kern="100" spc="100" dirty="0">
              <a:latin typeface="微软雅黑" panose="020B0503020204020204" charset="-122"/>
              <a:ea typeface="微软雅黑" panose="020B0503020204020204" charset="-122"/>
              <a:sym typeface="+mn-ea"/>
            </a:endParaRPr>
          </a:p>
          <a:p>
            <a:pPr lvl="0" algn="just">
              <a:lnSpc>
                <a:spcPct val="150000"/>
              </a:lnSpc>
              <a:spcAft>
                <a:spcPts val="0"/>
              </a:spcAft>
              <a:buClrTx/>
              <a:buSzTx/>
              <a:buFontTx/>
              <a:buNone/>
            </a:pPr>
            <a:r>
              <a:rPr lang="en-US" altLang="zh-CN" kern="100" spc="100" dirty="0">
                <a:latin typeface="微软雅黑" panose="020B0503020204020204" charset="-122"/>
                <a:ea typeface="微软雅黑" panose="020B0503020204020204" charset="-122"/>
                <a:sym typeface="+mn-ea"/>
              </a:rPr>
              <a:t>[1]中科院分类SCI三区，CCF C类期刊《Frontiers of Information Technology &amp; Electronic Engineering》一篇(已录用</a:t>
            </a:r>
            <a:r>
              <a:rPr lang="zh-CN" altLang="en-US" kern="100" spc="100" dirty="0">
                <a:latin typeface="微软雅黑" panose="020B0503020204020204" charset="-122"/>
                <a:ea typeface="微软雅黑" panose="020B0503020204020204" charset="-122"/>
                <a:sym typeface="+mn-ea"/>
              </a:rPr>
              <a:t>）</a:t>
            </a:r>
            <a:endParaRPr lang="en-US" altLang="zh-CN" kern="100" spc="100" dirty="0">
              <a:latin typeface="微软雅黑" panose="020B0503020204020204" charset="-122"/>
              <a:ea typeface="微软雅黑" panose="020B0503020204020204" charset="-122"/>
              <a:sym typeface="+mn-ea"/>
            </a:endParaRPr>
          </a:p>
          <a:p>
            <a:pPr lvl="0" algn="just">
              <a:lnSpc>
                <a:spcPct val="150000"/>
              </a:lnSpc>
              <a:spcAft>
                <a:spcPts val="0"/>
              </a:spcAft>
              <a:buClrTx/>
              <a:buSzTx/>
              <a:buFontTx/>
              <a:buNone/>
            </a:pPr>
            <a:r>
              <a:rPr lang="en-US" altLang="zh-CN" kern="100" spc="100" dirty="0">
                <a:latin typeface="微软雅黑" panose="020B0503020204020204" charset="-122"/>
                <a:ea typeface="微软雅黑" panose="020B0503020204020204" charset="-122"/>
                <a:sym typeface="+mn-ea"/>
              </a:rPr>
              <a:t>[2]中科院分类SCI二区，CCF C类期刊《Applied </a:t>
            </a:r>
            <a:r>
              <a:rPr lang="en-US" altLang="zh-CN" kern="100" spc="100" dirty="0" err="1">
                <a:latin typeface="微软雅黑" panose="020B0503020204020204" charset="-122"/>
                <a:ea typeface="微软雅黑" panose="020B0503020204020204" charset="-122"/>
                <a:sym typeface="+mn-ea"/>
              </a:rPr>
              <a:t>Intelligence》一篇</a:t>
            </a:r>
            <a:r>
              <a:rPr lang="en-US" altLang="zh-CN" kern="100" spc="100" dirty="0">
                <a:latin typeface="微软雅黑" panose="020B0503020204020204" charset="-122"/>
                <a:ea typeface="微软雅黑" panose="020B0503020204020204" charset="-122"/>
                <a:sym typeface="+mn-ea"/>
              </a:rPr>
              <a:t>(</a:t>
            </a:r>
            <a:r>
              <a:rPr lang="zh-CN" altLang="en-US" kern="100" spc="100" dirty="0">
                <a:latin typeface="微软雅黑" panose="020B0503020204020204" charset="-122"/>
                <a:ea typeface="微软雅黑" panose="020B0503020204020204" charset="-122"/>
                <a:sym typeface="+mn-ea"/>
              </a:rPr>
              <a:t>已返修</a:t>
            </a:r>
            <a:r>
              <a:rPr lang="en-US" altLang="zh-CN" kern="100" spc="100" dirty="0">
                <a:latin typeface="微软雅黑" panose="020B0503020204020204" charset="-122"/>
                <a:ea typeface="微软雅黑" panose="020B0503020204020204" charset="-122"/>
                <a:sym typeface="+mn-ea"/>
              </a:rPr>
              <a:t>)</a:t>
            </a:r>
            <a:endParaRPr lang="en-US" altLang="zh-CN" kern="100" spc="100" dirty="0">
              <a:latin typeface="微软雅黑" panose="020B0503020204020204" charset="-122"/>
              <a:ea typeface="微软雅黑" panose="020B0503020204020204" charset="-122"/>
              <a:sym typeface="+mn-ea"/>
            </a:endParaRPr>
          </a:p>
          <a:p>
            <a:pPr lvl="0" algn="just">
              <a:lnSpc>
                <a:spcPct val="150000"/>
              </a:lnSpc>
              <a:spcAft>
                <a:spcPts val="0"/>
              </a:spcAft>
              <a:buClrTx/>
              <a:buSzTx/>
              <a:buFontTx/>
              <a:buNone/>
            </a:pPr>
            <a:r>
              <a:rPr lang="en-US" altLang="zh-CN" kern="100" spc="100" dirty="0">
                <a:latin typeface="微软雅黑" panose="020B0503020204020204" charset="-122"/>
                <a:ea typeface="微软雅黑" panose="020B0503020204020204" charset="-122"/>
                <a:sym typeface="+mn-ea"/>
              </a:rPr>
              <a:t>[3]国家发明专利一项(已授权</a:t>
            </a:r>
            <a:r>
              <a:rPr lang="zh-CN" altLang="en-US" kern="100" spc="100" dirty="0">
                <a:latin typeface="微软雅黑" panose="020B0503020204020204" charset="-122"/>
                <a:ea typeface="微软雅黑" panose="020B0503020204020204" charset="-122"/>
                <a:sym typeface="+mn-ea"/>
              </a:rPr>
              <a:t>）</a:t>
            </a:r>
            <a:endParaRPr lang="en-US" altLang="zh-CN" kern="100" spc="100" dirty="0">
              <a:latin typeface="微软雅黑" panose="020B0503020204020204" charset="-122"/>
              <a:ea typeface="微软雅黑" panose="020B0503020204020204" charset="-122"/>
              <a:sym typeface="+mn-ea"/>
            </a:endParaRPr>
          </a:p>
          <a:p>
            <a:pPr lvl="0" algn="just">
              <a:lnSpc>
                <a:spcPct val="150000"/>
              </a:lnSpc>
              <a:spcAft>
                <a:spcPts val="0"/>
              </a:spcAft>
              <a:buClrTx/>
              <a:buSzTx/>
              <a:buFontTx/>
              <a:buNone/>
            </a:pPr>
            <a:endParaRPr lang="en-US" altLang="zh-CN" kern="100" spc="100" dirty="0">
              <a:latin typeface="微软雅黑" panose="020B0503020204020204" charset="-122"/>
              <a:ea typeface="微软雅黑" panose="020B0503020204020204" charset="-122"/>
              <a:sym typeface="+mn-ea"/>
            </a:endParaRPr>
          </a:p>
          <a:p>
            <a:pPr lvl="0" algn="just">
              <a:lnSpc>
                <a:spcPct val="150000"/>
              </a:lnSpc>
              <a:spcAft>
                <a:spcPts val="0"/>
              </a:spcAft>
              <a:buClrTx/>
              <a:buSzTx/>
              <a:buFontTx/>
              <a:buNone/>
            </a:pPr>
            <a:r>
              <a:rPr lang="en-US" altLang="zh-CN" sz="2000" b="1" kern="100" spc="100" dirty="0">
                <a:latin typeface="微软雅黑" panose="020B0503020204020204" charset="-122"/>
                <a:ea typeface="微软雅黑" panose="020B0503020204020204" charset="-122"/>
                <a:sym typeface="+mn-ea"/>
              </a:rPr>
              <a:t>2.</a:t>
            </a:r>
            <a:r>
              <a:rPr lang="zh-CN" altLang="en-US" sz="2000" b="1" kern="100" spc="100" dirty="0">
                <a:latin typeface="微软雅黑" panose="020B0503020204020204" charset="-122"/>
                <a:ea typeface="微软雅黑" panose="020B0503020204020204" charset="-122"/>
                <a:sym typeface="+mn-ea"/>
              </a:rPr>
              <a:t>参与科研项目</a:t>
            </a:r>
            <a:endParaRPr lang="zh-CN" altLang="en-US" sz="2000" b="1" kern="100" spc="100" dirty="0">
              <a:latin typeface="微软雅黑" panose="020B0503020204020204" charset="-122"/>
              <a:ea typeface="微软雅黑" panose="020B0503020204020204" charset="-122"/>
              <a:sym typeface="+mn-ea"/>
            </a:endParaRPr>
          </a:p>
          <a:p>
            <a:pPr lvl="0" algn="just">
              <a:lnSpc>
                <a:spcPct val="150000"/>
              </a:lnSpc>
              <a:spcAft>
                <a:spcPts val="0"/>
              </a:spcAft>
              <a:buClrTx/>
              <a:buSzTx/>
              <a:buFontTx/>
              <a:buNone/>
            </a:pPr>
            <a:r>
              <a:rPr lang="en-US" altLang="zh-CN" kern="100" spc="100" dirty="0">
                <a:latin typeface="微软雅黑" panose="020B0503020204020204" charset="-122"/>
                <a:ea typeface="微软雅黑" panose="020B0503020204020204" charset="-122"/>
                <a:sym typeface="+mn-ea"/>
              </a:rPr>
              <a:t>[1]</a:t>
            </a:r>
            <a:r>
              <a:rPr lang="zh-CN" altLang="en-US" kern="100" spc="100" dirty="0">
                <a:latin typeface="微软雅黑" panose="020B0503020204020204" charset="-122"/>
                <a:ea typeface="微软雅黑" panose="020B0503020204020204" charset="-122"/>
                <a:sym typeface="+mn-ea"/>
              </a:rPr>
              <a:t>国家自然科学基金《扩散磁共振张量成像的医学图像鲁棒水印算法研究》</a:t>
            </a:r>
            <a:endParaRPr lang="zh-CN" altLang="en-US" kern="100" spc="100" dirty="0">
              <a:latin typeface="微软雅黑" panose="020B0503020204020204" charset="-122"/>
              <a:ea typeface="微软雅黑" panose="020B0503020204020204" charset="-122"/>
              <a:sym typeface="+mn-ea"/>
            </a:endParaRPr>
          </a:p>
          <a:p>
            <a:pPr lvl="0" algn="just">
              <a:lnSpc>
                <a:spcPct val="150000"/>
              </a:lnSpc>
              <a:spcAft>
                <a:spcPts val="0"/>
              </a:spcAft>
              <a:buClrTx/>
              <a:buSzTx/>
              <a:buFontTx/>
              <a:buNone/>
            </a:pPr>
            <a:r>
              <a:rPr lang="en-US" altLang="zh-CN" kern="100" spc="100" dirty="0">
                <a:latin typeface="微软雅黑" panose="020B0503020204020204" charset="-122"/>
                <a:ea typeface="微软雅黑" panose="020B0503020204020204" charset="-122"/>
                <a:sym typeface="+mn-ea"/>
              </a:rPr>
              <a:t>[2]贵州省科技计划项目《基于医学影像的鲁棒水印算法研究》</a:t>
            </a:r>
            <a:endParaRPr lang="en-US" altLang="zh-CN" kern="100" spc="100" dirty="0">
              <a:latin typeface="微软雅黑" panose="020B0503020204020204" charset="-122"/>
              <a:ea typeface="微软雅黑" panose="020B0503020204020204" charset="-122"/>
              <a:sym typeface="+mn-ea"/>
            </a:endParaRPr>
          </a:p>
          <a:p>
            <a:pPr lvl="0" algn="just">
              <a:lnSpc>
                <a:spcPct val="150000"/>
              </a:lnSpc>
              <a:spcAft>
                <a:spcPts val="0"/>
              </a:spcAft>
              <a:buClrTx/>
              <a:buSzTx/>
              <a:buFontTx/>
              <a:buNone/>
            </a:pPr>
            <a:endParaRPr lang="en-US" altLang="zh-CN" kern="100" spc="100" dirty="0">
              <a:latin typeface="微软雅黑" panose="020B0503020204020204" charset="-122"/>
              <a:ea typeface="微软雅黑" panose="020B0503020204020204" charset="-122"/>
              <a:sym typeface="+mn-ea"/>
            </a:endParaRPr>
          </a:p>
          <a:p>
            <a:pPr lvl="0" algn="just">
              <a:lnSpc>
                <a:spcPct val="150000"/>
              </a:lnSpc>
              <a:spcAft>
                <a:spcPts val="0"/>
              </a:spcAft>
              <a:buClrTx/>
              <a:buSzTx/>
              <a:buFontTx/>
              <a:buNone/>
            </a:pPr>
            <a:r>
              <a:rPr lang="en-US" altLang="zh-CN" b="1" kern="100" spc="100" dirty="0">
                <a:latin typeface="微软雅黑" panose="020B0503020204020204" charset="-122"/>
                <a:ea typeface="微软雅黑" panose="020B0503020204020204" charset="-122"/>
                <a:sym typeface="+mn-ea"/>
              </a:rPr>
              <a:t>3.</a:t>
            </a:r>
            <a:r>
              <a:rPr lang="zh-CN" altLang="en-US" b="1" kern="100" spc="100" dirty="0">
                <a:latin typeface="微软雅黑" panose="020B0503020204020204" charset="-122"/>
                <a:ea typeface="微软雅黑" panose="020B0503020204020204" charset="-122"/>
                <a:sym typeface="+mn-ea"/>
              </a:rPr>
              <a:t>荣获奖项</a:t>
            </a:r>
            <a:endParaRPr lang="zh-CN" altLang="en-US" b="1" kern="100" spc="100" dirty="0">
              <a:latin typeface="微软雅黑" panose="020B0503020204020204" charset="-122"/>
              <a:ea typeface="微软雅黑" panose="020B0503020204020204" charset="-122"/>
              <a:sym typeface="+mn-ea"/>
            </a:endParaRPr>
          </a:p>
          <a:p>
            <a:pPr lvl="0" algn="just">
              <a:lnSpc>
                <a:spcPct val="150000"/>
              </a:lnSpc>
              <a:spcAft>
                <a:spcPts val="0"/>
              </a:spcAft>
              <a:buClrTx/>
              <a:buSzTx/>
              <a:buFontTx/>
              <a:buNone/>
            </a:pPr>
            <a:r>
              <a:rPr lang="zh-CN" altLang="en-US" kern="100" spc="100" dirty="0">
                <a:latin typeface="微软雅黑" panose="020B0503020204020204" charset="-122"/>
                <a:ea typeface="微软雅黑" panose="020B0503020204020204" charset="-122"/>
                <a:sym typeface="+mn-ea"/>
              </a:rPr>
              <a:t>研究生国家级奖学金</a:t>
            </a:r>
            <a:endParaRPr lang="zh-CN" altLang="en-US" kern="100" spc="100" dirty="0">
              <a:latin typeface="微软雅黑" panose="020B0503020204020204" charset="-122"/>
              <a:ea typeface="微软雅黑" panose="020B0503020204020204" charset="-122"/>
              <a:sym typeface="+mn-ea"/>
            </a:endParaRPr>
          </a:p>
          <a:p>
            <a:pPr lvl="0" algn="just">
              <a:lnSpc>
                <a:spcPct val="150000"/>
              </a:lnSpc>
              <a:spcAft>
                <a:spcPts val="0"/>
              </a:spcAft>
              <a:buClrTx/>
              <a:buSzTx/>
              <a:buFontTx/>
              <a:buNone/>
            </a:pPr>
            <a:endParaRPr lang="en-US" altLang="zh-CN" kern="100" spc="100" dirty="0">
              <a:latin typeface="微软雅黑" panose="020B0503020204020204" charset="-122"/>
              <a:ea typeface="微软雅黑" panose="020B0503020204020204" charset="-122"/>
              <a:sym typeface="+mn-ea"/>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38"/>
          <p:cNvSpPr/>
          <p:nvPr>
            <p:custDataLst>
              <p:tags r:id="rId1"/>
            </p:custDataLst>
          </p:nvPr>
        </p:nvSpPr>
        <p:spPr bwMode="auto">
          <a:xfrm flipH="1">
            <a:off x="0" y="0"/>
            <a:ext cx="12193588" cy="6866164"/>
          </a:xfrm>
          <a:custGeom>
            <a:avLst/>
            <a:gdLst>
              <a:gd name="connsiteX0" fmla="*/ 12193588 w 12193588"/>
              <a:gd name="connsiteY0" fmla="*/ 0 h 6866164"/>
              <a:gd name="connsiteX1" fmla="*/ 0 w 12193588"/>
              <a:gd name="connsiteY1" fmla="*/ 0 h 6866164"/>
              <a:gd name="connsiteX2" fmla="*/ 0 w 12193588"/>
              <a:gd name="connsiteY2" fmla="*/ 6866164 h 6866164"/>
              <a:gd name="connsiteX3" fmla="*/ 3375025 w 12193588"/>
              <a:gd name="connsiteY3" fmla="*/ 6866164 h 6866164"/>
              <a:gd name="connsiteX4" fmla="*/ 3389608 w 12193588"/>
              <a:gd name="connsiteY4" fmla="*/ 6858001 h 6866164"/>
              <a:gd name="connsiteX5" fmla="*/ 1989935 w 12193588"/>
              <a:gd name="connsiteY5" fmla="*/ 6858001 h 6866164"/>
              <a:gd name="connsiteX6" fmla="*/ 12193588 w 12193588"/>
              <a:gd name="connsiteY6" fmla="*/ 1158435 h 686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3588" h="6866164">
                <a:moveTo>
                  <a:pt x="12193588" y="0"/>
                </a:moveTo>
                <a:lnTo>
                  <a:pt x="0" y="0"/>
                </a:lnTo>
                <a:lnTo>
                  <a:pt x="0" y="6866164"/>
                </a:lnTo>
                <a:lnTo>
                  <a:pt x="3375025" y="6866164"/>
                </a:lnTo>
                <a:lnTo>
                  <a:pt x="3389608" y="6858001"/>
                </a:lnTo>
                <a:lnTo>
                  <a:pt x="1989935" y="6858001"/>
                </a:lnTo>
                <a:lnTo>
                  <a:pt x="12193588" y="1158435"/>
                </a:lnTo>
                <a:close/>
              </a:path>
            </a:pathLst>
          </a:custGeom>
          <a:solidFill>
            <a:srgbClr val="11B2AE"/>
          </a:solidFill>
          <a:ln>
            <a:noFill/>
          </a:ln>
        </p:spPr>
        <p:txBody>
          <a:bodyPr vert="horz" wrap="square" lIns="91440" tIns="45720" rIns="91440" bIns="45720" numCol="1" anchor="t" anchorCtr="0" compatLnSpc="1">
            <a:noAutofit/>
          </a:bodyPr>
          <a:lstStyle/>
          <a:p>
            <a:endParaRPr lang="zh-CN" altLang="en-US"/>
          </a:p>
        </p:txBody>
      </p:sp>
      <p:sp>
        <p:nvSpPr>
          <p:cNvPr id="41" name="标题 1"/>
          <p:cNvSpPr txBox="1"/>
          <p:nvPr/>
        </p:nvSpPr>
        <p:spPr>
          <a:xfrm>
            <a:off x="5873433" y="2536154"/>
            <a:ext cx="5517740" cy="125133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endParaRPr lang="zh-CN" altLang="en-US" sz="8000" b="0" dirty="0">
              <a:solidFill>
                <a:schemeClr val="bg1"/>
              </a:solidFill>
            </a:endParaRPr>
          </a:p>
        </p:txBody>
      </p:sp>
      <p:grpSp>
        <p:nvGrpSpPr>
          <p:cNvPr id="45" name="组合 44"/>
          <p:cNvGrpSpPr/>
          <p:nvPr/>
        </p:nvGrpSpPr>
        <p:grpSpPr>
          <a:xfrm rot="3534072">
            <a:off x="1560360" y="851184"/>
            <a:ext cx="4208973" cy="3385298"/>
            <a:chOff x="6579549" y="561975"/>
            <a:chExt cx="5435599" cy="4371879"/>
          </a:xfrm>
        </p:grpSpPr>
        <p:sp>
          <p:nvSpPr>
            <p:cNvPr id="46" name="Freeform 9"/>
            <p:cNvSpPr/>
            <p:nvPr/>
          </p:nvSpPr>
          <p:spPr bwMode="auto">
            <a:xfrm>
              <a:off x="6579549" y="561975"/>
              <a:ext cx="5435599" cy="4371879"/>
            </a:xfrm>
            <a:custGeom>
              <a:avLst/>
              <a:gdLst>
                <a:gd name="T0" fmla="*/ 1554 w 2942"/>
                <a:gd name="T1" fmla="*/ 0 h 2370"/>
                <a:gd name="T2" fmla="*/ 0 w 2942"/>
                <a:gd name="T3" fmla="*/ 1554 h 2370"/>
                <a:gd name="T4" fmla="*/ 231 w 2942"/>
                <a:gd name="T5" fmla="*/ 2370 h 2370"/>
                <a:gd name="T6" fmla="*/ 2942 w 2942"/>
                <a:gd name="T7" fmla="*/ 854 h 2370"/>
                <a:gd name="T8" fmla="*/ 1554 w 2942"/>
                <a:gd name="T9" fmla="*/ 0 h 2370"/>
              </a:gdLst>
              <a:ahLst/>
              <a:cxnLst>
                <a:cxn ang="0">
                  <a:pos x="T0" y="T1"/>
                </a:cxn>
                <a:cxn ang="0">
                  <a:pos x="T2" y="T3"/>
                </a:cxn>
                <a:cxn ang="0">
                  <a:pos x="T4" y="T5"/>
                </a:cxn>
                <a:cxn ang="0">
                  <a:pos x="T6" y="T7"/>
                </a:cxn>
                <a:cxn ang="0">
                  <a:pos x="T8" y="T9"/>
                </a:cxn>
              </a:cxnLst>
              <a:rect l="0" t="0" r="r" b="b"/>
              <a:pathLst>
                <a:path w="2942" h="2370">
                  <a:moveTo>
                    <a:pt x="1554" y="0"/>
                  </a:moveTo>
                  <a:cubicBezTo>
                    <a:pt x="696" y="0"/>
                    <a:pt x="0" y="696"/>
                    <a:pt x="0" y="1554"/>
                  </a:cubicBezTo>
                  <a:cubicBezTo>
                    <a:pt x="0" y="1853"/>
                    <a:pt x="85" y="2133"/>
                    <a:pt x="231" y="2370"/>
                  </a:cubicBezTo>
                  <a:cubicBezTo>
                    <a:pt x="2942" y="854"/>
                    <a:pt x="2942" y="854"/>
                    <a:pt x="2942" y="854"/>
                  </a:cubicBezTo>
                  <a:cubicBezTo>
                    <a:pt x="2686" y="347"/>
                    <a:pt x="2161" y="0"/>
                    <a:pt x="1554" y="0"/>
                  </a:cubicBezTo>
                  <a:close/>
                </a:path>
              </a:pathLst>
            </a:custGeom>
            <a:solidFill>
              <a:srgbClr val="1C50A2"/>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sp>
          <p:nvSpPr>
            <p:cNvPr id="47" name="Freeform 10"/>
            <p:cNvSpPr/>
            <p:nvPr/>
          </p:nvSpPr>
          <p:spPr bwMode="auto">
            <a:xfrm>
              <a:off x="7266012" y="1247245"/>
              <a:ext cx="4151017" cy="3353526"/>
            </a:xfrm>
            <a:custGeom>
              <a:avLst/>
              <a:gdLst>
                <a:gd name="T0" fmla="*/ 1183 w 2247"/>
                <a:gd name="T1" fmla="*/ 0 h 1818"/>
                <a:gd name="T2" fmla="*/ 0 w 2247"/>
                <a:gd name="T3" fmla="*/ 1183 h 1818"/>
                <a:gd name="T4" fmla="*/ 184 w 2247"/>
                <a:gd name="T5" fmla="*/ 1818 h 1818"/>
                <a:gd name="T6" fmla="*/ 2247 w 2247"/>
                <a:gd name="T7" fmla="*/ 664 h 1818"/>
                <a:gd name="T8" fmla="*/ 1183 w 2247"/>
                <a:gd name="T9" fmla="*/ 0 h 1818"/>
              </a:gdLst>
              <a:ahLst/>
              <a:cxnLst>
                <a:cxn ang="0">
                  <a:pos x="T0" y="T1"/>
                </a:cxn>
                <a:cxn ang="0">
                  <a:pos x="T2" y="T3"/>
                </a:cxn>
                <a:cxn ang="0">
                  <a:pos x="T4" y="T5"/>
                </a:cxn>
                <a:cxn ang="0">
                  <a:pos x="T6" y="T7"/>
                </a:cxn>
                <a:cxn ang="0">
                  <a:pos x="T8" y="T9"/>
                </a:cxn>
              </a:cxnLst>
              <a:rect l="0" t="0" r="r" b="b"/>
              <a:pathLst>
                <a:path w="2247" h="1818">
                  <a:moveTo>
                    <a:pt x="1183" y="0"/>
                  </a:moveTo>
                  <a:cubicBezTo>
                    <a:pt x="530" y="0"/>
                    <a:pt x="0" y="530"/>
                    <a:pt x="0" y="1183"/>
                  </a:cubicBezTo>
                  <a:cubicBezTo>
                    <a:pt x="0" y="1417"/>
                    <a:pt x="68" y="1634"/>
                    <a:pt x="184" y="1818"/>
                  </a:cubicBezTo>
                  <a:cubicBezTo>
                    <a:pt x="2247" y="664"/>
                    <a:pt x="2247" y="664"/>
                    <a:pt x="2247" y="664"/>
                  </a:cubicBezTo>
                  <a:cubicBezTo>
                    <a:pt x="2055" y="271"/>
                    <a:pt x="1651" y="0"/>
                    <a:pt x="1183" y="0"/>
                  </a:cubicBezTo>
                  <a:close/>
                </a:path>
              </a:pathLst>
            </a:custGeom>
            <a:solidFill>
              <a:schemeClr val="bg1">
                <a:lumMod val="9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grpSp>
      <p:sp>
        <p:nvSpPr>
          <p:cNvPr id="60" name="矩形 59"/>
          <p:cNvSpPr/>
          <p:nvPr/>
        </p:nvSpPr>
        <p:spPr>
          <a:xfrm>
            <a:off x="5631459" y="596762"/>
            <a:ext cx="6329481" cy="2861310"/>
          </a:xfrm>
          <a:prstGeom prst="rect">
            <a:avLst/>
          </a:prstGeom>
        </p:spPr>
        <p:txBody>
          <a:bodyPr wrap="square">
            <a:spAutoFit/>
          </a:bodyPr>
          <a:lstStyle/>
          <a:p>
            <a:pPr>
              <a:lnSpc>
                <a:spcPct val="150000"/>
              </a:lnSpc>
            </a:pPr>
            <a:r>
              <a:rPr lang="zh-CN" altLang="en-US" sz="6000" b="1" dirty="0">
                <a:solidFill>
                  <a:schemeClr val="bg1"/>
                </a:solidFill>
              </a:rPr>
              <a:t>感谢各位</a:t>
            </a:r>
            <a:r>
              <a:rPr lang="zh-CN" altLang="en-US" sz="6000" b="1" dirty="0">
                <a:solidFill>
                  <a:schemeClr val="bg1"/>
                </a:solidFill>
              </a:rPr>
              <a:t>老师</a:t>
            </a:r>
            <a:endParaRPr lang="zh-CN" altLang="en-US" sz="6000" b="1" dirty="0">
              <a:solidFill>
                <a:schemeClr val="bg1"/>
              </a:solidFill>
            </a:endParaRPr>
          </a:p>
          <a:p>
            <a:pPr>
              <a:lnSpc>
                <a:spcPct val="150000"/>
              </a:lnSpc>
            </a:pPr>
            <a:r>
              <a:rPr lang="zh-CN" altLang="en-US" sz="6000" b="1" dirty="0">
                <a:solidFill>
                  <a:schemeClr val="bg1"/>
                </a:solidFill>
              </a:rPr>
              <a:t>请予以批评与指导</a:t>
            </a:r>
            <a:endParaRPr lang="zh-CN" altLang="en-US" sz="6000" b="1" dirty="0">
              <a:solidFill>
                <a:schemeClr val="bg1"/>
              </a:solidFill>
            </a:endParaRPr>
          </a:p>
        </p:txBody>
      </p:sp>
      <p:grpSp>
        <p:nvGrpSpPr>
          <p:cNvPr id="19" name="组合 18"/>
          <p:cNvGrpSpPr/>
          <p:nvPr/>
        </p:nvGrpSpPr>
        <p:grpSpPr>
          <a:xfrm>
            <a:off x="8312651" y="4770509"/>
            <a:ext cx="2699384" cy="370958"/>
            <a:chOff x="6395842" y="4718860"/>
            <a:chExt cx="2016134" cy="276971"/>
          </a:xfrm>
        </p:grpSpPr>
        <p:grpSp>
          <p:nvGrpSpPr>
            <p:cNvPr id="20" name="组合 19"/>
            <p:cNvGrpSpPr/>
            <p:nvPr/>
          </p:nvGrpSpPr>
          <p:grpSpPr>
            <a:xfrm>
              <a:off x="6395842" y="4718860"/>
              <a:ext cx="276971" cy="276971"/>
              <a:chOff x="6392770" y="4930504"/>
              <a:chExt cx="531780" cy="531780"/>
            </a:xfrm>
          </p:grpSpPr>
          <p:sp>
            <p:nvSpPr>
              <p:cNvPr id="22" name="圆角矩形 2"/>
              <p:cNvSpPr/>
              <p:nvPr/>
            </p:nvSpPr>
            <p:spPr>
              <a:xfrm>
                <a:off x="6392770" y="4930504"/>
                <a:ext cx="531780" cy="531780"/>
              </a:xfrm>
              <a:prstGeom prst="ellipse">
                <a:avLst/>
              </a:prstGeom>
              <a:solidFill>
                <a:schemeClr val="bg1"/>
              </a:solidFill>
              <a:ln w="25400" cap="flat" cmpd="sng" algn="ctr">
                <a:noFill/>
                <a:prstDash val="solid"/>
                <a:miter lim="800000"/>
              </a:ln>
              <a:effectLst>
                <a:outerShdw blurRad="177800" dist="101600" dir="8100000" algn="tr" rotWithShape="0">
                  <a:prstClr val="black">
                    <a:alpha val="30000"/>
                  </a:prstClr>
                </a:outerShdw>
              </a:effectLst>
            </p:spPr>
            <p:txBody>
              <a:bodyPr rtlCol="0" anchor="ct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23" name="student-graduation-cap-shape_52041"/>
              <p:cNvSpPr>
                <a:spLocks noChangeAspect="1"/>
              </p:cNvSpPr>
              <p:nvPr/>
            </p:nvSpPr>
            <p:spPr bwMode="auto">
              <a:xfrm>
                <a:off x="6527005" y="5064598"/>
                <a:ext cx="256066" cy="264808"/>
              </a:xfrm>
              <a:custGeom>
                <a:avLst/>
                <a:gdLst>
                  <a:gd name="connsiteX0" fmla="*/ 233363 w 325438"/>
                  <a:gd name="connsiteY0" fmla="*/ 249238 h 336550"/>
                  <a:gd name="connsiteX1" fmla="*/ 279401 w 325438"/>
                  <a:gd name="connsiteY1" fmla="*/ 249238 h 336550"/>
                  <a:gd name="connsiteX2" fmla="*/ 279401 w 325438"/>
                  <a:gd name="connsiteY2" fmla="*/ 290513 h 336550"/>
                  <a:gd name="connsiteX3" fmla="*/ 233363 w 325438"/>
                  <a:gd name="connsiteY3" fmla="*/ 290513 h 336550"/>
                  <a:gd name="connsiteX4" fmla="*/ 171450 w 325438"/>
                  <a:gd name="connsiteY4" fmla="*/ 249238 h 336550"/>
                  <a:gd name="connsiteX5" fmla="*/ 217488 w 325438"/>
                  <a:gd name="connsiteY5" fmla="*/ 249238 h 336550"/>
                  <a:gd name="connsiteX6" fmla="*/ 217488 w 325438"/>
                  <a:gd name="connsiteY6" fmla="*/ 290513 h 336550"/>
                  <a:gd name="connsiteX7" fmla="*/ 171450 w 325438"/>
                  <a:gd name="connsiteY7" fmla="*/ 290513 h 336550"/>
                  <a:gd name="connsiteX8" fmla="*/ 107950 w 325438"/>
                  <a:gd name="connsiteY8" fmla="*/ 249238 h 336550"/>
                  <a:gd name="connsiteX9" fmla="*/ 155575 w 325438"/>
                  <a:gd name="connsiteY9" fmla="*/ 249238 h 336550"/>
                  <a:gd name="connsiteX10" fmla="*/ 155575 w 325438"/>
                  <a:gd name="connsiteY10" fmla="*/ 290513 h 336550"/>
                  <a:gd name="connsiteX11" fmla="*/ 107950 w 325438"/>
                  <a:gd name="connsiteY11" fmla="*/ 290513 h 336550"/>
                  <a:gd name="connsiteX12" fmla="*/ 46038 w 325438"/>
                  <a:gd name="connsiteY12" fmla="*/ 249238 h 336550"/>
                  <a:gd name="connsiteX13" fmla="*/ 93663 w 325438"/>
                  <a:gd name="connsiteY13" fmla="*/ 249238 h 336550"/>
                  <a:gd name="connsiteX14" fmla="*/ 93663 w 325438"/>
                  <a:gd name="connsiteY14" fmla="*/ 290513 h 336550"/>
                  <a:gd name="connsiteX15" fmla="*/ 46038 w 325438"/>
                  <a:gd name="connsiteY15" fmla="*/ 290513 h 336550"/>
                  <a:gd name="connsiteX16" fmla="*/ 233363 w 325438"/>
                  <a:gd name="connsiteY16" fmla="*/ 195263 h 336550"/>
                  <a:gd name="connsiteX17" fmla="*/ 279401 w 325438"/>
                  <a:gd name="connsiteY17" fmla="*/ 195263 h 336550"/>
                  <a:gd name="connsiteX18" fmla="*/ 279401 w 325438"/>
                  <a:gd name="connsiteY18" fmla="*/ 234951 h 336550"/>
                  <a:gd name="connsiteX19" fmla="*/ 233363 w 325438"/>
                  <a:gd name="connsiteY19" fmla="*/ 234951 h 336550"/>
                  <a:gd name="connsiteX20" fmla="*/ 171450 w 325438"/>
                  <a:gd name="connsiteY20" fmla="*/ 195263 h 336550"/>
                  <a:gd name="connsiteX21" fmla="*/ 217488 w 325438"/>
                  <a:gd name="connsiteY21" fmla="*/ 195263 h 336550"/>
                  <a:gd name="connsiteX22" fmla="*/ 217488 w 325438"/>
                  <a:gd name="connsiteY22" fmla="*/ 234951 h 336550"/>
                  <a:gd name="connsiteX23" fmla="*/ 171450 w 325438"/>
                  <a:gd name="connsiteY23" fmla="*/ 234951 h 336550"/>
                  <a:gd name="connsiteX24" fmla="*/ 107950 w 325438"/>
                  <a:gd name="connsiteY24" fmla="*/ 195263 h 336550"/>
                  <a:gd name="connsiteX25" fmla="*/ 155575 w 325438"/>
                  <a:gd name="connsiteY25" fmla="*/ 195263 h 336550"/>
                  <a:gd name="connsiteX26" fmla="*/ 155575 w 325438"/>
                  <a:gd name="connsiteY26" fmla="*/ 234951 h 336550"/>
                  <a:gd name="connsiteX27" fmla="*/ 107950 w 325438"/>
                  <a:gd name="connsiteY27" fmla="*/ 234951 h 336550"/>
                  <a:gd name="connsiteX28" fmla="*/ 46038 w 325438"/>
                  <a:gd name="connsiteY28" fmla="*/ 195263 h 336550"/>
                  <a:gd name="connsiteX29" fmla="*/ 93663 w 325438"/>
                  <a:gd name="connsiteY29" fmla="*/ 195263 h 336550"/>
                  <a:gd name="connsiteX30" fmla="*/ 93663 w 325438"/>
                  <a:gd name="connsiteY30" fmla="*/ 234951 h 336550"/>
                  <a:gd name="connsiteX31" fmla="*/ 46038 w 325438"/>
                  <a:gd name="connsiteY31" fmla="*/ 234951 h 336550"/>
                  <a:gd name="connsiteX32" fmla="*/ 233363 w 325438"/>
                  <a:gd name="connsiteY32" fmla="*/ 139700 h 336550"/>
                  <a:gd name="connsiteX33" fmla="*/ 279401 w 325438"/>
                  <a:gd name="connsiteY33" fmla="*/ 139700 h 336550"/>
                  <a:gd name="connsiteX34" fmla="*/ 279401 w 325438"/>
                  <a:gd name="connsiteY34" fmla="*/ 180975 h 336550"/>
                  <a:gd name="connsiteX35" fmla="*/ 233363 w 325438"/>
                  <a:gd name="connsiteY35" fmla="*/ 180975 h 336550"/>
                  <a:gd name="connsiteX36" fmla="*/ 171450 w 325438"/>
                  <a:gd name="connsiteY36" fmla="*/ 139700 h 336550"/>
                  <a:gd name="connsiteX37" fmla="*/ 217488 w 325438"/>
                  <a:gd name="connsiteY37" fmla="*/ 139700 h 336550"/>
                  <a:gd name="connsiteX38" fmla="*/ 217488 w 325438"/>
                  <a:gd name="connsiteY38" fmla="*/ 180975 h 336550"/>
                  <a:gd name="connsiteX39" fmla="*/ 171450 w 325438"/>
                  <a:gd name="connsiteY39" fmla="*/ 180975 h 336550"/>
                  <a:gd name="connsiteX40" fmla="*/ 107950 w 325438"/>
                  <a:gd name="connsiteY40" fmla="*/ 139700 h 336550"/>
                  <a:gd name="connsiteX41" fmla="*/ 155575 w 325438"/>
                  <a:gd name="connsiteY41" fmla="*/ 139700 h 336550"/>
                  <a:gd name="connsiteX42" fmla="*/ 155575 w 325438"/>
                  <a:gd name="connsiteY42" fmla="*/ 180975 h 336550"/>
                  <a:gd name="connsiteX43" fmla="*/ 107950 w 325438"/>
                  <a:gd name="connsiteY43" fmla="*/ 180975 h 336550"/>
                  <a:gd name="connsiteX44" fmla="*/ 49167 w 325438"/>
                  <a:gd name="connsiteY44" fmla="*/ 38100 h 336550"/>
                  <a:gd name="connsiteX45" fmla="*/ 25400 w 325438"/>
                  <a:gd name="connsiteY45" fmla="*/ 61753 h 336550"/>
                  <a:gd name="connsiteX46" fmla="*/ 25400 w 325438"/>
                  <a:gd name="connsiteY46" fmla="*/ 289085 h 336550"/>
                  <a:gd name="connsiteX47" fmla="*/ 49167 w 325438"/>
                  <a:gd name="connsiteY47" fmla="*/ 312738 h 336550"/>
                  <a:gd name="connsiteX48" fmla="*/ 276271 w 325438"/>
                  <a:gd name="connsiteY48" fmla="*/ 312738 h 336550"/>
                  <a:gd name="connsiteX49" fmla="*/ 300038 w 325438"/>
                  <a:gd name="connsiteY49" fmla="*/ 289085 h 336550"/>
                  <a:gd name="connsiteX50" fmla="*/ 300038 w 325438"/>
                  <a:gd name="connsiteY50" fmla="*/ 61753 h 336550"/>
                  <a:gd name="connsiteX51" fmla="*/ 276271 w 325438"/>
                  <a:gd name="connsiteY51" fmla="*/ 38100 h 336550"/>
                  <a:gd name="connsiteX52" fmla="*/ 269669 w 325438"/>
                  <a:gd name="connsiteY52" fmla="*/ 38100 h 336550"/>
                  <a:gd name="connsiteX53" fmla="*/ 269669 w 325438"/>
                  <a:gd name="connsiteY53" fmla="*/ 63067 h 336550"/>
                  <a:gd name="connsiteX54" fmla="*/ 276271 w 325438"/>
                  <a:gd name="connsiteY54" fmla="*/ 74894 h 336550"/>
                  <a:gd name="connsiteX55" fmla="*/ 260427 w 325438"/>
                  <a:gd name="connsiteY55" fmla="*/ 90662 h 336550"/>
                  <a:gd name="connsiteX56" fmla="*/ 244582 w 325438"/>
                  <a:gd name="connsiteY56" fmla="*/ 74894 h 336550"/>
                  <a:gd name="connsiteX57" fmla="*/ 249864 w 325438"/>
                  <a:gd name="connsiteY57" fmla="*/ 63067 h 336550"/>
                  <a:gd name="connsiteX58" fmla="*/ 249864 w 325438"/>
                  <a:gd name="connsiteY58" fmla="*/ 38100 h 336550"/>
                  <a:gd name="connsiteX59" fmla="*/ 231379 w 325438"/>
                  <a:gd name="connsiteY59" fmla="*/ 38100 h 336550"/>
                  <a:gd name="connsiteX60" fmla="*/ 231379 w 325438"/>
                  <a:gd name="connsiteY60" fmla="*/ 63067 h 336550"/>
                  <a:gd name="connsiteX61" fmla="*/ 236660 w 325438"/>
                  <a:gd name="connsiteY61" fmla="*/ 74894 h 336550"/>
                  <a:gd name="connsiteX62" fmla="*/ 220816 w 325438"/>
                  <a:gd name="connsiteY62" fmla="*/ 90662 h 336550"/>
                  <a:gd name="connsiteX63" fmla="*/ 204971 w 325438"/>
                  <a:gd name="connsiteY63" fmla="*/ 74894 h 336550"/>
                  <a:gd name="connsiteX64" fmla="*/ 210253 w 325438"/>
                  <a:gd name="connsiteY64" fmla="*/ 63067 h 336550"/>
                  <a:gd name="connsiteX65" fmla="*/ 210253 w 325438"/>
                  <a:gd name="connsiteY65" fmla="*/ 38100 h 336550"/>
                  <a:gd name="connsiteX66" fmla="*/ 191767 w 325438"/>
                  <a:gd name="connsiteY66" fmla="*/ 38100 h 336550"/>
                  <a:gd name="connsiteX67" fmla="*/ 191767 w 325438"/>
                  <a:gd name="connsiteY67" fmla="*/ 63067 h 336550"/>
                  <a:gd name="connsiteX68" fmla="*/ 198369 w 325438"/>
                  <a:gd name="connsiteY68" fmla="*/ 74894 h 336550"/>
                  <a:gd name="connsiteX69" fmla="*/ 182525 w 325438"/>
                  <a:gd name="connsiteY69" fmla="*/ 90662 h 336550"/>
                  <a:gd name="connsiteX70" fmla="*/ 166680 w 325438"/>
                  <a:gd name="connsiteY70" fmla="*/ 74894 h 336550"/>
                  <a:gd name="connsiteX71" fmla="*/ 171962 w 325438"/>
                  <a:gd name="connsiteY71" fmla="*/ 63067 h 336550"/>
                  <a:gd name="connsiteX72" fmla="*/ 171962 w 325438"/>
                  <a:gd name="connsiteY72" fmla="*/ 38100 h 336550"/>
                  <a:gd name="connsiteX73" fmla="*/ 153476 w 325438"/>
                  <a:gd name="connsiteY73" fmla="*/ 38100 h 336550"/>
                  <a:gd name="connsiteX74" fmla="*/ 153476 w 325438"/>
                  <a:gd name="connsiteY74" fmla="*/ 63067 h 336550"/>
                  <a:gd name="connsiteX75" fmla="*/ 158758 w 325438"/>
                  <a:gd name="connsiteY75" fmla="*/ 74894 h 336550"/>
                  <a:gd name="connsiteX76" fmla="*/ 142913 w 325438"/>
                  <a:gd name="connsiteY76" fmla="*/ 90662 h 336550"/>
                  <a:gd name="connsiteX77" fmla="*/ 127069 w 325438"/>
                  <a:gd name="connsiteY77" fmla="*/ 74894 h 336550"/>
                  <a:gd name="connsiteX78" fmla="*/ 133671 w 325438"/>
                  <a:gd name="connsiteY78" fmla="*/ 63067 h 336550"/>
                  <a:gd name="connsiteX79" fmla="*/ 133671 w 325438"/>
                  <a:gd name="connsiteY79" fmla="*/ 38100 h 336550"/>
                  <a:gd name="connsiteX80" fmla="*/ 115186 w 325438"/>
                  <a:gd name="connsiteY80" fmla="*/ 38100 h 336550"/>
                  <a:gd name="connsiteX81" fmla="*/ 115186 w 325438"/>
                  <a:gd name="connsiteY81" fmla="*/ 63067 h 336550"/>
                  <a:gd name="connsiteX82" fmla="*/ 120467 w 325438"/>
                  <a:gd name="connsiteY82" fmla="*/ 74894 h 336550"/>
                  <a:gd name="connsiteX83" fmla="*/ 104623 w 325438"/>
                  <a:gd name="connsiteY83" fmla="*/ 90662 h 336550"/>
                  <a:gd name="connsiteX84" fmla="*/ 88778 w 325438"/>
                  <a:gd name="connsiteY84" fmla="*/ 74894 h 336550"/>
                  <a:gd name="connsiteX85" fmla="*/ 94060 w 325438"/>
                  <a:gd name="connsiteY85" fmla="*/ 63067 h 336550"/>
                  <a:gd name="connsiteX86" fmla="*/ 94060 w 325438"/>
                  <a:gd name="connsiteY86" fmla="*/ 38100 h 336550"/>
                  <a:gd name="connsiteX87" fmla="*/ 75574 w 325438"/>
                  <a:gd name="connsiteY87" fmla="*/ 38100 h 336550"/>
                  <a:gd name="connsiteX88" fmla="*/ 75574 w 325438"/>
                  <a:gd name="connsiteY88" fmla="*/ 63067 h 336550"/>
                  <a:gd name="connsiteX89" fmla="*/ 80856 w 325438"/>
                  <a:gd name="connsiteY89" fmla="*/ 74894 h 336550"/>
                  <a:gd name="connsiteX90" fmla="*/ 65011 w 325438"/>
                  <a:gd name="connsiteY90" fmla="*/ 90662 h 336550"/>
                  <a:gd name="connsiteX91" fmla="*/ 49167 w 325438"/>
                  <a:gd name="connsiteY91" fmla="*/ 74894 h 336550"/>
                  <a:gd name="connsiteX92" fmla="*/ 55769 w 325438"/>
                  <a:gd name="connsiteY92" fmla="*/ 63067 h 336550"/>
                  <a:gd name="connsiteX93" fmla="*/ 55769 w 325438"/>
                  <a:gd name="connsiteY93" fmla="*/ 38100 h 336550"/>
                  <a:gd name="connsiteX94" fmla="*/ 49167 w 325438"/>
                  <a:gd name="connsiteY94" fmla="*/ 38100 h 336550"/>
                  <a:gd name="connsiteX95" fmla="*/ 65315 w 325438"/>
                  <a:gd name="connsiteY95" fmla="*/ 4763 h 336550"/>
                  <a:gd name="connsiteX96" fmla="*/ 61913 w 325438"/>
                  <a:gd name="connsiteY96" fmla="*/ 10110 h 336550"/>
                  <a:gd name="connsiteX97" fmla="*/ 61913 w 325438"/>
                  <a:gd name="connsiteY97" fmla="*/ 75616 h 336550"/>
                  <a:gd name="connsiteX98" fmla="*/ 65315 w 325438"/>
                  <a:gd name="connsiteY98" fmla="*/ 80963 h 336550"/>
                  <a:gd name="connsiteX99" fmla="*/ 69851 w 325438"/>
                  <a:gd name="connsiteY99" fmla="*/ 75616 h 336550"/>
                  <a:gd name="connsiteX100" fmla="*/ 69851 w 325438"/>
                  <a:gd name="connsiteY100" fmla="*/ 10110 h 336550"/>
                  <a:gd name="connsiteX101" fmla="*/ 65315 w 325438"/>
                  <a:gd name="connsiteY101" fmla="*/ 4763 h 336550"/>
                  <a:gd name="connsiteX102" fmla="*/ 104776 w 325438"/>
                  <a:gd name="connsiteY102" fmla="*/ 4763 h 336550"/>
                  <a:gd name="connsiteX103" fmla="*/ 100013 w 325438"/>
                  <a:gd name="connsiteY103" fmla="*/ 10110 h 336550"/>
                  <a:gd name="connsiteX104" fmla="*/ 100013 w 325438"/>
                  <a:gd name="connsiteY104" fmla="*/ 75616 h 336550"/>
                  <a:gd name="connsiteX105" fmla="*/ 104776 w 325438"/>
                  <a:gd name="connsiteY105" fmla="*/ 80963 h 336550"/>
                  <a:gd name="connsiteX106" fmla="*/ 109538 w 325438"/>
                  <a:gd name="connsiteY106" fmla="*/ 75616 h 336550"/>
                  <a:gd name="connsiteX107" fmla="*/ 109538 w 325438"/>
                  <a:gd name="connsiteY107" fmla="*/ 10110 h 336550"/>
                  <a:gd name="connsiteX108" fmla="*/ 104776 w 325438"/>
                  <a:gd name="connsiteY108" fmla="*/ 4763 h 336550"/>
                  <a:gd name="connsiteX109" fmla="*/ 142876 w 325438"/>
                  <a:gd name="connsiteY109" fmla="*/ 4763 h 336550"/>
                  <a:gd name="connsiteX110" fmla="*/ 138113 w 325438"/>
                  <a:gd name="connsiteY110" fmla="*/ 10110 h 336550"/>
                  <a:gd name="connsiteX111" fmla="*/ 138113 w 325438"/>
                  <a:gd name="connsiteY111" fmla="*/ 75616 h 336550"/>
                  <a:gd name="connsiteX112" fmla="*/ 142876 w 325438"/>
                  <a:gd name="connsiteY112" fmla="*/ 80963 h 336550"/>
                  <a:gd name="connsiteX113" fmla="*/ 147638 w 325438"/>
                  <a:gd name="connsiteY113" fmla="*/ 75616 h 336550"/>
                  <a:gd name="connsiteX114" fmla="*/ 147638 w 325438"/>
                  <a:gd name="connsiteY114" fmla="*/ 10110 h 336550"/>
                  <a:gd name="connsiteX115" fmla="*/ 142876 w 325438"/>
                  <a:gd name="connsiteY115" fmla="*/ 4763 h 336550"/>
                  <a:gd name="connsiteX116" fmla="*/ 182563 w 325438"/>
                  <a:gd name="connsiteY116" fmla="*/ 4763 h 336550"/>
                  <a:gd name="connsiteX117" fmla="*/ 177800 w 325438"/>
                  <a:gd name="connsiteY117" fmla="*/ 10110 h 336550"/>
                  <a:gd name="connsiteX118" fmla="*/ 177800 w 325438"/>
                  <a:gd name="connsiteY118" fmla="*/ 75616 h 336550"/>
                  <a:gd name="connsiteX119" fmla="*/ 182563 w 325438"/>
                  <a:gd name="connsiteY119" fmla="*/ 80963 h 336550"/>
                  <a:gd name="connsiteX120" fmla="*/ 187325 w 325438"/>
                  <a:gd name="connsiteY120" fmla="*/ 75616 h 336550"/>
                  <a:gd name="connsiteX121" fmla="*/ 187325 w 325438"/>
                  <a:gd name="connsiteY121" fmla="*/ 10110 h 336550"/>
                  <a:gd name="connsiteX122" fmla="*/ 182563 w 325438"/>
                  <a:gd name="connsiteY122" fmla="*/ 4763 h 336550"/>
                  <a:gd name="connsiteX123" fmla="*/ 220663 w 325438"/>
                  <a:gd name="connsiteY123" fmla="*/ 4763 h 336550"/>
                  <a:gd name="connsiteX124" fmla="*/ 215900 w 325438"/>
                  <a:gd name="connsiteY124" fmla="*/ 10110 h 336550"/>
                  <a:gd name="connsiteX125" fmla="*/ 215900 w 325438"/>
                  <a:gd name="connsiteY125" fmla="*/ 75616 h 336550"/>
                  <a:gd name="connsiteX126" fmla="*/ 220663 w 325438"/>
                  <a:gd name="connsiteY126" fmla="*/ 80963 h 336550"/>
                  <a:gd name="connsiteX127" fmla="*/ 225425 w 325438"/>
                  <a:gd name="connsiteY127" fmla="*/ 75616 h 336550"/>
                  <a:gd name="connsiteX128" fmla="*/ 225425 w 325438"/>
                  <a:gd name="connsiteY128" fmla="*/ 10110 h 336550"/>
                  <a:gd name="connsiteX129" fmla="*/ 220663 w 325438"/>
                  <a:gd name="connsiteY129" fmla="*/ 4763 h 336550"/>
                  <a:gd name="connsiteX130" fmla="*/ 260124 w 325438"/>
                  <a:gd name="connsiteY130" fmla="*/ 4763 h 336550"/>
                  <a:gd name="connsiteX131" fmla="*/ 255588 w 325438"/>
                  <a:gd name="connsiteY131" fmla="*/ 10110 h 336550"/>
                  <a:gd name="connsiteX132" fmla="*/ 255588 w 325438"/>
                  <a:gd name="connsiteY132" fmla="*/ 75616 h 336550"/>
                  <a:gd name="connsiteX133" fmla="*/ 260124 w 325438"/>
                  <a:gd name="connsiteY133" fmla="*/ 80963 h 336550"/>
                  <a:gd name="connsiteX134" fmla="*/ 263526 w 325438"/>
                  <a:gd name="connsiteY134" fmla="*/ 75616 h 336550"/>
                  <a:gd name="connsiteX135" fmla="*/ 263526 w 325438"/>
                  <a:gd name="connsiteY135" fmla="*/ 10110 h 336550"/>
                  <a:gd name="connsiteX136" fmla="*/ 260124 w 325438"/>
                  <a:gd name="connsiteY136" fmla="*/ 4763 h 336550"/>
                  <a:gd name="connsiteX137" fmla="*/ 64823 w 325438"/>
                  <a:gd name="connsiteY137" fmla="*/ 0 h 336550"/>
                  <a:gd name="connsiteX138" fmla="*/ 75406 w 325438"/>
                  <a:gd name="connsiteY138" fmla="*/ 10517 h 336550"/>
                  <a:gd name="connsiteX139" fmla="*/ 75406 w 325438"/>
                  <a:gd name="connsiteY139" fmla="*/ 14461 h 336550"/>
                  <a:gd name="connsiteX140" fmla="*/ 93927 w 325438"/>
                  <a:gd name="connsiteY140" fmla="*/ 14461 h 336550"/>
                  <a:gd name="connsiteX141" fmla="*/ 93927 w 325438"/>
                  <a:gd name="connsiteY141" fmla="*/ 10517 h 336550"/>
                  <a:gd name="connsiteX142" fmla="*/ 104511 w 325438"/>
                  <a:gd name="connsiteY142" fmla="*/ 0 h 336550"/>
                  <a:gd name="connsiteX143" fmla="*/ 115094 w 325438"/>
                  <a:gd name="connsiteY143" fmla="*/ 10517 h 336550"/>
                  <a:gd name="connsiteX144" fmla="*/ 115094 w 325438"/>
                  <a:gd name="connsiteY144" fmla="*/ 14461 h 336550"/>
                  <a:gd name="connsiteX145" fmla="*/ 133615 w 325438"/>
                  <a:gd name="connsiteY145" fmla="*/ 14461 h 336550"/>
                  <a:gd name="connsiteX146" fmla="*/ 133615 w 325438"/>
                  <a:gd name="connsiteY146" fmla="*/ 10517 h 336550"/>
                  <a:gd name="connsiteX147" fmla="*/ 142875 w 325438"/>
                  <a:gd name="connsiteY147" fmla="*/ 0 h 336550"/>
                  <a:gd name="connsiteX148" fmla="*/ 153459 w 325438"/>
                  <a:gd name="connsiteY148" fmla="*/ 10517 h 336550"/>
                  <a:gd name="connsiteX149" fmla="*/ 153459 w 325438"/>
                  <a:gd name="connsiteY149" fmla="*/ 14461 h 336550"/>
                  <a:gd name="connsiteX150" fmla="*/ 171980 w 325438"/>
                  <a:gd name="connsiteY150" fmla="*/ 14461 h 336550"/>
                  <a:gd name="connsiteX151" fmla="*/ 171980 w 325438"/>
                  <a:gd name="connsiteY151" fmla="*/ 10517 h 336550"/>
                  <a:gd name="connsiteX152" fmla="*/ 182563 w 325438"/>
                  <a:gd name="connsiteY152" fmla="*/ 0 h 336550"/>
                  <a:gd name="connsiteX153" fmla="*/ 191823 w 325438"/>
                  <a:gd name="connsiteY153" fmla="*/ 10517 h 336550"/>
                  <a:gd name="connsiteX154" fmla="*/ 191823 w 325438"/>
                  <a:gd name="connsiteY154" fmla="*/ 14461 h 336550"/>
                  <a:gd name="connsiteX155" fmla="*/ 210344 w 325438"/>
                  <a:gd name="connsiteY155" fmla="*/ 14461 h 336550"/>
                  <a:gd name="connsiteX156" fmla="*/ 210344 w 325438"/>
                  <a:gd name="connsiteY156" fmla="*/ 10517 h 336550"/>
                  <a:gd name="connsiteX157" fmla="*/ 220927 w 325438"/>
                  <a:gd name="connsiteY157" fmla="*/ 0 h 336550"/>
                  <a:gd name="connsiteX158" fmla="*/ 231511 w 325438"/>
                  <a:gd name="connsiteY158" fmla="*/ 10517 h 336550"/>
                  <a:gd name="connsiteX159" fmla="*/ 231511 w 325438"/>
                  <a:gd name="connsiteY159" fmla="*/ 14461 h 336550"/>
                  <a:gd name="connsiteX160" fmla="*/ 250032 w 325438"/>
                  <a:gd name="connsiteY160" fmla="*/ 14461 h 336550"/>
                  <a:gd name="connsiteX161" fmla="*/ 250032 w 325438"/>
                  <a:gd name="connsiteY161" fmla="*/ 10517 h 336550"/>
                  <a:gd name="connsiteX162" fmla="*/ 260615 w 325438"/>
                  <a:gd name="connsiteY162" fmla="*/ 0 h 336550"/>
                  <a:gd name="connsiteX163" fmla="*/ 269875 w 325438"/>
                  <a:gd name="connsiteY163" fmla="*/ 10517 h 336550"/>
                  <a:gd name="connsiteX164" fmla="*/ 269875 w 325438"/>
                  <a:gd name="connsiteY164" fmla="*/ 14461 h 336550"/>
                  <a:gd name="connsiteX165" fmla="*/ 276490 w 325438"/>
                  <a:gd name="connsiteY165" fmla="*/ 14461 h 336550"/>
                  <a:gd name="connsiteX166" fmla="*/ 325438 w 325438"/>
                  <a:gd name="connsiteY166" fmla="*/ 61789 h 336550"/>
                  <a:gd name="connsiteX167" fmla="*/ 325438 w 325438"/>
                  <a:gd name="connsiteY167" fmla="*/ 289223 h 336550"/>
                  <a:gd name="connsiteX168" fmla="*/ 276490 w 325438"/>
                  <a:gd name="connsiteY168" fmla="*/ 336550 h 336550"/>
                  <a:gd name="connsiteX169" fmla="*/ 48948 w 325438"/>
                  <a:gd name="connsiteY169" fmla="*/ 336550 h 336550"/>
                  <a:gd name="connsiteX170" fmla="*/ 0 w 325438"/>
                  <a:gd name="connsiteY170" fmla="*/ 289223 h 336550"/>
                  <a:gd name="connsiteX171" fmla="*/ 0 w 325438"/>
                  <a:gd name="connsiteY171" fmla="*/ 61789 h 336550"/>
                  <a:gd name="connsiteX172" fmla="*/ 48948 w 325438"/>
                  <a:gd name="connsiteY172" fmla="*/ 14461 h 336550"/>
                  <a:gd name="connsiteX173" fmla="*/ 55563 w 325438"/>
                  <a:gd name="connsiteY173" fmla="*/ 14461 h 336550"/>
                  <a:gd name="connsiteX174" fmla="*/ 55563 w 325438"/>
                  <a:gd name="connsiteY174" fmla="*/ 10517 h 336550"/>
                  <a:gd name="connsiteX175" fmla="*/ 64823 w 325438"/>
                  <a:gd name="connsiteY17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325438" h="336550">
                    <a:moveTo>
                      <a:pt x="233363" y="249238"/>
                    </a:moveTo>
                    <a:lnTo>
                      <a:pt x="279401" y="249238"/>
                    </a:lnTo>
                    <a:lnTo>
                      <a:pt x="279401" y="290513"/>
                    </a:lnTo>
                    <a:lnTo>
                      <a:pt x="233363" y="290513"/>
                    </a:lnTo>
                    <a:close/>
                    <a:moveTo>
                      <a:pt x="171450" y="249238"/>
                    </a:moveTo>
                    <a:lnTo>
                      <a:pt x="217488" y="249238"/>
                    </a:lnTo>
                    <a:lnTo>
                      <a:pt x="217488" y="290513"/>
                    </a:lnTo>
                    <a:lnTo>
                      <a:pt x="171450" y="290513"/>
                    </a:lnTo>
                    <a:close/>
                    <a:moveTo>
                      <a:pt x="107950" y="249238"/>
                    </a:moveTo>
                    <a:lnTo>
                      <a:pt x="155575" y="249238"/>
                    </a:lnTo>
                    <a:lnTo>
                      <a:pt x="155575" y="290513"/>
                    </a:lnTo>
                    <a:lnTo>
                      <a:pt x="107950" y="290513"/>
                    </a:lnTo>
                    <a:close/>
                    <a:moveTo>
                      <a:pt x="46038" y="249238"/>
                    </a:moveTo>
                    <a:lnTo>
                      <a:pt x="93663" y="249238"/>
                    </a:lnTo>
                    <a:lnTo>
                      <a:pt x="93663" y="290513"/>
                    </a:lnTo>
                    <a:lnTo>
                      <a:pt x="46038" y="290513"/>
                    </a:lnTo>
                    <a:close/>
                    <a:moveTo>
                      <a:pt x="233363" y="195263"/>
                    </a:moveTo>
                    <a:lnTo>
                      <a:pt x="279401" y="195263"/>
                    </a:lnTo>
                    <a:lnTo>
                      <a:pt x="279401" y="234951"/>
                    </a:lnTo>
                    <a:lnTo>
                      <a:pt x="233363" y="234951"/>
                    </a:lnTo>
                    <a:close/>
                    <a:moveTo>
                      <a:pt x="171450" y="195263"/>
                    </a:moveTo>
                    <a:lnTo>
                      <a:pt x="217488" y="195263"/>
                    </a:lnTo>
                    <a:lnTo>
                      <a:pt x="217488" y="234951"/>
                    </a:lnTo>
                    <a:lnTo>
                      <a:pt x="171450" y="234951"/>
                    </a:lnTo>
                    <a:close/>
                    <a:moveTo>
                      <a:pt x="107950" y="195263"/>
                    </a:moveTo>
                    <a:lnTo>
                      <a:pt x="155575" y="195263"/>
                    </a:lnTo>
                    <a:lnTo>
                      <a:pt x="155575" y="234951"/>
                    </a:lnTo>
                    <a:lnTo>
                      <a:pt x="107950" y="234951"/>
                    </a:lnTo>
                    <a:close/>
                    <a:moveTo>
                      <a:pt x="46038" y="195263"/>
                    </a:moveTo>
                    <a:lnTo>
                      <a:pt x="93663" y="195263"/>
                    </a:lnTo>
                    <a:lnTo>
                      <a:pt x="93663" y="234951"/>
                    </a:lnTo>
                    <a:lnTo>
                      <a:pt x="46038" y="234951"/>
                    </a:lnTo>
                    <a:close/>
                    <a:moveTo>
                      <a:pt x="233363" y="139700"/>
                    </a:moveTo>
                    <a:lnTo>
                      <a:pt x="279401" y="139700"/>
                    </a:lnTo>
                    <a:lnTo>
                      <a:pt x="279401" y="180975"/>
                    </a:lnTo>
                    <a:lnTo>
                      <a:pt x="233363" y="180975"/>
                    </a:lnTo>
                    <a:close/>
                    <a:moveTo>
                      <a:pt x="171450" y="139700"/>
                    </a:moveTo>
                    <a:lnTo>
                      <a:pt x="217488" y="139700"/>
                    </a:lnTo>
                    <a:lnTo>
                      <a:pt x="217488" y="180975"/>
                    </a:lnTo>
                    <a:lnTo>
                      <a:pt x="171450" y="180975"/>
                    </a:lnTo>
                    <a:close/>
                    <a:moveTo>
                      <a:pt x="107950" y="139700"/>
                    </a:moveTo>
                    <a:lnTo>
                      <a:pt x="155575" y="139700"/>
                    </a:lnTo>
                    <a:lnTo>
                      <a:pt x="155575" y="180975"/>
                    </a:lnTo>
                    <a:lnTo>
                      <a:pt x="107950" y="180975"/>
                    </a:lnTo>
                    <a:close/>
                    <a:moveTo>
                      <a:pt x="49167" y="38100"/>
                    </a:moveTo>
                    <a:cubicBezTo>
                      <a:pt x="35963" y="38100"/>
                      <a:pt x="25400" y="48613"/>
                      <a:pt x="25400" y="61753"/>
                    </a:cubicBezTo>
                    <a:cubicBezTo>
                      <a:pt x="25400" y="61753"/>
                      <a:pt x="25400" y="61753"/>
                      <a:pt x="25400" y="289085"/>
                    </a:cubicBezTo>
                    <a:cubicBezTo>
                      <a:pt x="25400" y="302226"/>
                      <a:pt x="35963" y="312738"/>
                      <a:pt x="49167" y="312738"/>
                    </a:cubicBezTo>
                    <a:cubicBezTo>
                      <a:pt x="49167" y="312738"/>
                      <a:pt x="49167" y="312738"/>
                      <a:pt x="276271" y="312738"/>
                    </a:cubicBezTo>
                    <a:cubicBezTo>
                      <a:pt x="289475" y="312738"/>
                      <a:pt x="300038" y="302226"/>
                      <a:pt x="300038" y="289085"/>
                    </a:cubicBezTo>
                    <a:cubicBezTo>
                      <a:pt x="300038" y="289085"/>
                      <a:pt x="300038" y="289085"/>
                      <a:pt x="300038" y="61753"/>
                    </a:cubicBezTo>
                    <a:cubicBezTo>
                      <a:pt x="300038" y="48613"/>
                      <a:pt x="289475" y="38100"/>
                      <a:pt x="276271" y="38100"/>
                    </a:cubicBezTo>
                    <a:cubicBezTo>
                      <a:pt x="276271" y="38100"/>
                      <a:pt x="276271" y="38100"/>
                      <a:pt x="269669" y="38100"/>
                    </a:cubicBezTo>
                    <a:cubicBezTo>
                      <a:pt x="269669" y="38100"/>
                      <a:pt x="269669" y="38100"/>
                      <a:pt x="269669" y="63067"/>
                    </a:cubicBezTo>
                    <a:cubicBezTo>
                      <a:pt x="273631" y="65695"/>
                      <a:pt x="276271" y="70951"/>
                      <a:pt x="276271" y="74894"/>
                    </a:cubicBezTo>
                    <a:cubicBezTo>
                      <a:pt x="276271" y="84092"/>
                      <a:pt x="268349" y="90662"/>
                      <a:pt x="260427" y="90662"/>
                    </a:cubicBezTo>
                    <a:cubicBezTo>
                      <a:pt x="251184" y="90662"/>
                      <a:pt x="244582" y="84092"/>
                      <a:pt x="244582" y="74894"/>
                    </a:cubicBezTo>
                    <a:cubicBezTo>
                      <a:pt x="244582" y="70951"/>
                      <a:pt x="245903" y="65695"/>
                      <a:pt x="249864" y="63067"/>
                    </a:cubicBezTo>
                    <a:cubicBezTo>
                      <a:pt x="249864" y="63067"/>
                      <a:pt x="249864" y="63067"/>
                      <a:pt x="249864" y="38100"/>
                    </a:cubicBezTo>
                    <a:cubicBezTo>
                      <a:pt x="249864" y="38100"/>
                      <a:pt x="249864" y="38100"/>
                      <a:pt x="231379" y="38100"/>
                    </a:cubicBezTo>
                    <a:cubicBezTo>
                      <a:pt x="231379" y="38100"/>
                      <a:pt x="231379" y="38100"/>
                      <a:pt x="231379" y="63067"/>
                    </a:cubicBezTo>
                    <a:cubicBezTo>
                      <a:pt x="234019" y="65695"/>
                      <a:pt x="236660" y="70951"/>
                      <a:pt x="236660" y="74894"/>
                    </a:cubicBezTo>
                    <a:cubicBezTo>
                      <a:pt x="236660" y="84092"/>
                      <a:pt x="230058" y="90662"/>
                      <a:pt x="220816" y="90662"/>
                    </a:cubicBezTo>
                    <a:cubicBezTo>
                      <a:pt x="212893" y="90662"/>
                      <a:pt x="204971" y="84092"/>
                      <a:pt x="204971" y="74894"/>
                    </a:cubicBezTo>
                    <a:cubicBezTo>
                      <a:pt x="204971" y="70951"/>
                      <a:pt x="207612" y="65695"/>
                      <a:pt x="210253" y="63067"/>
                    </a:cubicBezTo>
                    <a:cubicBezTo>
                      <a:pt x="210253" y="63067"/>
                      <a:pt x="210253" y="63067"/>
                      <a:pt x="210253" y="38100"/>
                    </a:cubicBezTo>
                    <a:cubicBezTo>
                      <a:pt x="210253" y="38100"/>
                      <a:pt x="210253" y="38100"/>
                      <a:pt x="191767" y="38100"/>
                    </a:cubicBezTo>
                    <a:cubicBezTo>
                      <a:pt x="191767" y="38100"/>
                      <a:pt x="191767" y="38100"/>
                      <a:pt x="191767" y="63067"/>
                    </a:cubicBezTo>
                    <a:cubicBezTo>
                      <a:pt x="195728" y="65695"/>
                      <a:pt x="198369" y="70951"/>
                      <a:pt x="198369" y="74894"/>
                    </a:cubicBezTo>
                    <a:cubicBezTo>
                      <a:pt x="198369" y="84092"/>
                      <a:pt x="190447" y="90662"/>
                      <a:pt x="182525" y="90662"/>
                    </a:cubicBezTo>
                    <a:cubicBezTo>
                      <a:pt x="173282" y="90662"/>
                      <a:pt x="166680" y="84092"/>
                      <a:pt x="166680" y="74894"/>
                    </a:cubicBezTo>
                    <a:cubicBezTo>
                      <a:pt x="166680" y="70951"/>
                      <a:pt x="168001" y="65695"/>
                      <a:pt x="171962" y="63067"/>
                    </a:cubicBezTo>
                    <a:cubicBezTo>
                      <a:pt x="171962" y="63067"/>
                      <a:pt x="171962" y="63067"/>
                      <a:pt x="171962" y="38100"/>
                    </a:cubicBezTo>
                    <a:cubicBezTo>
                      <a:pt x="171962" y="38100"/>
                      <a:pt x="171962" y="38100"/>
                      <a:pt x="153476" y="38100"/>
                    </a:cubicBezTo>
                    <a:cubicBezTo>
                      <a:pt x="153476" y="38100"/>
                      <a:pt x="153476" y="38100"/>
                      <a:pt x="153476" y="63067"/>
                    </a:cubicBezTo>
                    <a:cubicBezTo>
                      <a:pt x="157438" y="65695"/>
                      <a:pt x="158758" y="70951"/>
                      <a:pt x="158758" y="74894"/>
                    </a:cubicBezTo>
                    <a:cubicBezTo>
                      <a:pt x="158758" y="84092"/>
                      <a:pt x="152156" y="90662"/>
                      <a:pt x="142913" y="90662"/>
                    </a:cubicBezTo>
                    <a:cubicBezTo>
                      <a:pt x="134991" y="90662"/>
                      <a:pt x="127069" y="84092"/>
                      <a:pt x="127069" y="74894"/>
                    </a:cubicBezTo>
                    <a:cubicBezTo>
                      <a:pt x="127069" y="70951"/>
                      <a:pt x="129710" y="65695"/>
                      <a:pt x="133671" y="63067"/>
                    </a:cubicBezTo>
                    <a:cubicBezTo>
                      <a:pt x="133671" y="63067"/>
                      <a:pt x="133671" y="63067"/>
                      <a:pt x="133671" y="38100"/>
                    </a:cubicBezTo>
                    <a:cubicBezTo>
                      <a:pt x="133671" y="38100"/>
                      <a:pt x="133671" y="38100"/>
                      <a:pt x="115186" y="38100"/>
                    </a:cubicBezTo>
                    <a:cubicBezTo>
                      <a:pt x="115186" y="38100"/>
                      <a:pt x="115186" y="38100"/>
                      <a:pt x="115186" y="63067"/>
                    </a:cubicBezTo>
                    <a:cubicBezTo>
                      <a:pt x="117826" y="65695"/>
                      <a:pt x="120467" y="70951"/>
                      <a:pt x="120467" y="74894"/>
                    </a:cubicBezTo>
                    <a:cubicBezTo>
                      <a:pt x="120467" y="84092"/>
                      <a:pt x="112545" y="90662"/>
                      <a:pt x="104623" y="90662"/>
                    </a:cubicBezTo>
                    <a:cubicBezTo>
                      <a:pt x="95380" y="90662"/>
                      <a:pt x="88778" y="84092"/>
                      <a:pt x="88778" y="74894"/>
                    </a:cubicBezTo>
                    <a:cubicBezTo>
                      <a:pt x="88778" y="70951"/>
                      <a:pt x="91419" y="65695"/>
                      <a:pt x="94060" y="63067"/>
                    </a:cubicBezTo>
                    <a:cubicBezTo>
                      <a:pt x="94060" y="63067"/>
                      <a:pt x="94060" y="63067"/>
                      <a:pt x="94060" y="38100"/>
                    </a:cubicBezTo>
                    <a:cubicBezTo>
                      <a:pt x="94060" y="38100"/>
                      <a:pt x="94060" y="38100"/>
                      <a:pt x="75574" y="38100"/>
                    </a:cubicBezTo>
                    <a:cubicBezTo>
                      <a:pt x="75574" y="38100"/>
                      <a:pt x="75574" y="38100"/>
                      <a:pt x="75574" y="63067"/>
                    </a:cubicBezTo>
                    <a:cubicBezTo>
                      <a:pt x="79535" y="65695"/>
                      <a:pt x="80856" y="70951"/>
                      <a:pt x="80856" y="74894"/>
                    </a:cubicBezTo>
                    <a:cubicBezTo>
                      <a:pt x="80856" y="84092"/>
                      <a:pt x="74254" y="90662"/>
                      <a:pt x="65011" y="90662"/>
                    </a:cubicBezTo>
                    <a:cubicBezTo>
                      <a:pt x="57089" y="90662"/>
                      <a:pt x="49167" y="84092"/>
                      <a:pt x="49167" y="74894"/>
                    </a:cubicBezTo>
                    <a:cubicBezTo>
                      <a:pt x="49167" y="70951"/>
                      <a:pt x="51808" y="65695"/>
                      <a:pt x="55769" y="63067"/>
                    </a:cubicBezTo>
                    <a:cubicBezTo>
                      <a:pt x="55769" y="63067"/>
                      <a:pt x="55769" y="63067"/>
                      <a:pt x="55769" y="38100"/>
                    </a:cubicBezTo>
                    <a:cubicBezTo>
                      <a:pt x="55769" y="38100"/>
                      <a:pt x="55769" y="38100"/>
                      <a:pt x="49167" y="38100"/>
                    </a:cubicBezTo>
                    <a:close/>
                    <a:moveTo>
                      <a:pt x="65315" y="4763"/>
                    </a:moveTo>
                    <a:cubicBezTo>
                      <a:pt x="63047" y="4763"/>
                      <a:pt x="61913" y="7437"/>
                      <a:pt x="61913" y="10110"/>
                    </a:cubicBezTo>
                    <a:lnTo>
                      <a:pt x="61913" y="75616"/>
                    </a:lnTo>
                    <a:cubicBezTo>
                      <a:pt x="61913" y="79626"/>
                      <a:pt x="63047" y="80963"/>
                      <a:pt x="65315" y="80963"/>
                    </a:cubicBezTo>
                    <a:cubicBezTo>
                      <a:pt x="68717" y="80963"/>
                      <a:pt x="69851" y="79626"/>
                      <a:pt x="69851" y="75616"/>
                    </a:cubicBezTo>
                    <a:cubicBezTo>
                      <a:pt x="69851" y="75616"/>
                      <a:pt x="69851" y="75616"/>
                      <a:pt x="69851" y="10110"/>
                    </a:cubicBezTo>
                    <a:cubicBezTo>
                      <a:pt x="69851" y="7437"/>
                      <a:pt x="68717" y="4763"/>
                      <a:pt x="65315" y="4763"/>
                    </a:cubicBezTo>
                    <a:close/>
                    <a:moveTo>
                      <a:pt x="104776" y="4763"/>
                    </a:moveTo>
                    <a:cubicBezTo>
                      <a:pt x="102394" y="4763"/>
                      <a:pt x="100013" y="7437"/>
                      <a:pt x="100013" y="10110"/>
                    </a:cubicBezTo>
                    <a:lnTo>
                      <a:pt x="100013" y="75616"/>
                    </a:lnTo>
                    <a:cubicBezTo>
                      <a:pt x="100013" y="79626"/>
                      <a:pt x="102394" y="80963"/>
                      <a:pt x="104776" y="80963"/>
                    </a:cubicBezTo>
                    <a:cubicBezTo>
                      <a:pt x="107157" y="80963"/>
                      <a:pt x="109538" y="79626"/>
                      <a:pt x="109538" y="75616"/>
                    </a:cubicBezTo>
                    <a:cubicBezTo>
                      <a:pt x="109538" y="75616"/>
                      <a:pt x="109538" y="75616"/>
                      <a:pt x="109538" y="10110"/>
                    </a:cubicBezTo>
                    <a:cubicBezTo>
                      <a:pt x="109538" y="7437"/>
                      <a:pt x="107157" y="4763"/>
                      <a:pt x="104776" y="4763"/>
                    </a:cubicBezTo>
                    <a:close/>
                    <a:moveTo>
                      <a:pt x="142876" y="4763"/>
                    </a:moveTo>
                    <a:cubicBezTo>
                      <a:pt x="140494" y="4763"/>
                      <a:pt x="138113" y="7437"/>
                      <a:pt x="138113" y="10110"/>
                    </a:cubicBezTo>
                    <a:lnTo>
                      <a:pt x="138113" y="75616"/>
                    </a:lnTo>
                    <a:cubicBezTo>
                      <a:pt x="138113" y="79626"/>
                      <a:pt x="140494" y="80963"/>
                      <a:pt x="142876" y="80963"/>
                    </a:cubicBezTo>
                    <a:cubicBezTo>
                      <a:pt x="145257" y="80963"/>
                      <a:pt x="147638" y="79626"/>
                      <a:pt x="147638" y="75616"/>
                    </a:cubicBezTo>
                    <a:cubicBezTo>
                      <a:pt x="147638" y="75616"/>
                      <a:pt x="147638" y="75616"/>
                      <a:pt x="147638" y="10110"/>
                    </a:cubicBezTo>
                    <a:cubicBezTo>
                      <a:pt x="147638" y="7437"/>
                      <a:pt x="145257" y="4763"/>
                      <a:pt x="142876" y="4763"/>
                    </a:cubicBezTo>
                    <a:close/>
                    <a:moveTo>
                      <a:pt x="182563" y="4763"/>
                    </a:moveTo>
                    <a:cubicBezTo>
                      <a:pt x="180181" y="4763"/>
                      <a:pt x="177800" y="7437"/>
                      <a:pt x="177800" y="10110"/>
                    </a:cubicBezTo>
                    <a:lnTo>
                      <a:pt x="177800" y="75616"/>
                    </a:lnTo>
                    <a:cubicBezTo>
                      <a:pt x="177800" y="79626"/>
                      <a:pt x="180181" y="80963"/>
                      <a:pt x="182563" y="80963"/>
                    </a:cubicBezTo>
                    <a:cubicBezTo>
                      <a:pt x="184944" y="80963"/>
                      <a:pt x="187325" y="79626"/>
                      <a:pt x="187325" y="75616"/>
                    </a:cubicBezTo>
                    <a:cubicBezTo>
                      <a:pt x="187325" y="75616"/>
                      <a:pt x="187325" y="75616"/>
                      <a:pt x="187325" y="10110"/>
                    </a:cubicBezTo>
                    <a:cubicBezTo>
                      <a:pt x="187325" y="7437"/>
                      <a:pt x="184944" y="4763"/>
                      <a:pt x="182563" y="4763"/>
                    </a:cubicBezTo>
                    <a:close/>
                    <a:moveTo>
                      <a:pt x="220663" y="4763"/>
                    </a:moveTo>
                    <a:cubicBezTo>
                      <a:pt x="218281" y="4763"/>
                      <a:pt x="215900" y="7437"/>
                      <a:pt x="215900" y="10110"/>
                    </a:cubicBezTo>
                    <a:lnTo>
                      <a:pt x="215900" y="75616"/>
                    </a:lnTo>
                    <a:cubicBezTo>
                      <a:pt x="215900" y="79626"/>
                      <a:pt x="218281" y="80963"/>
                      <a:pt x="220663" y="80963"/>
                    </a:cubicBezTo>
                    <a:cubicBezTo>
                      <a:pt x="223044" y="80963"/>
                      <a:pt x="225425" y="79626"/>
                      <a:pt x="225425" y="75616"/>
                    </a:cubicBezTo>
                    <a:cubicBezTo>
                      <a:pt x="225425" y="75616"/>
                      <a:pt x="225425" y="75616"/>
                      <a:pt x="225425" y="10110"/>
                    </a:cubicBezTo>
                    <a:cubicBezTo>
                      <a:pt x="225425" y="7437"/>
                      <a:pt x="223044" y="4763"/>
                      <a:pt x="220663" y="4763"/>
                    </a:cubicBezTo>
                    <a:close/>
                    <a:moveTo>
                      <a:pt x="260124" y="4763"/>
                    </a:moveTo>
                    <a:cubicBezTo>
                      <a:pt x="256722" y="4763"/>
                      <a:pt x="255588" y="7437"/>
                      <a:pt x="255588" y="10110"/>
                    </a:cubicBezTo>
                    <a:lnTo>
                      <a:pt x="255588" y="75616"/>
                    </a:lnTo>
                    <a:cubicBezTo>
                      <a:pt x="255588" y="79626"/>
                      <a:pt x="256722" y="80963"/>
                      <a:pt x="260124" y="80963"/>
                    </a:cubicBezTo>
                    <a:cubicBezTo>
                      <a:pt x="262392" y="80963"/>
                      <a:pt x="263526" y="79626"/>
                      <a:pt x="263526" y="75616"/>
                    </a:cubicBezTo>
                    <a:cubicBezTo>
                      <a:pt x="263526" y="75616"/>
                      <a:pt x="263526" y="75616"/>
                      <a:pt x="263526" y="10110"/>
                    </a:cubicBezTo>
                    <a:cubicBezTo>
                      <a:pt x="263526" y="7437"/>
                      <a:pt x="262392" y="4763"/>
                      <a:pt x="260124" y="4763"/>
                    </a:cubicBezTo>
                    <a:close/>
                    <a:moveTo>
                      <a:pt x="64823" y="0"/>
                    </a:moveTo>
                    <a:cubicBezTo>
                      <a:pt x="71438" y="0"/>
                      <a:pt x="75406" y="3944"/>
                      <a:pt x="75406" y="10517"/>
                    </a:cubicBezTo>
                    <a:cubicBezTo>
                      <a:pt x="75406" y="10517"/>
                      <a:pt x="75406" y="10517"/>
                      <a:pt x="75406" y="14461"/>
                    </a:cubicBezTo>
                    <a:cubicBezTo>
                      <a:pt x="75406" y="14461"/>
                      <a:pt x="75406" y="14461"/>
                      <a:pt x="93927" y="14461"/>
                    </a:cubicBezTo>
                    <a:cubicBezTo>
                      <a:pt x="93927" y="14461"/>
                      <a:pt x="93927" y="14461"/>
                      <a:pt x="93927" y="10517"/>
                    </a:cubicBezTo>
                    <a:cubicBezTo>
                      <a:pt x="93927" y="3944"/>
                      <a:pt x="99219" y="0"/>
                      <a:pt x="104511" y="0"/>
                    </a:cubicBezTo>
                    <a:cubicBezTo>
                      <a:pt x="109802" y="0"/>
                      <a:pt x="115094" y="3944"/>
                      <a:pt x="115094" y="10517"/>
                    </a:cubicBezTo>
                    <a:cubicBezTo>
                      <a:pt x="115094" y="10517"/>
                      <a:pt x="115094" y="10517"/>
                      <a:pt x="115094" y="14461"/>
                    </a:cubicBezTo>
                    <a:cubicBezTo>
                      <a:pt x="115094" y="14461"/>
                      <a:pt x="115094" y="14461"/>
                      <a:pt x="133615" y="14461"/>
                    </a:cubicBezTo>
                    <a:cubicBezTo>
                      <a:pt x="133615" y="14461"/>
                      <a:pt x="133615" y="14461"/>
                      <a:pt x="133615" y="10517"/>
                    </a:cubicBezTo>
                    <a:cubicBezTo>
                      <a:pt x="133615" y="3944"/>
                      <a:pt x="137584" y="0"/>
                      <a:pt x="142875" y="0"/>
                    </a:cubicBezTo>
                    <a:cubicBezTo>
                      <a:pt x="149490" y="0"/>
                      <a:pt x="153459" y="3944"/>
                      <a:pt x="153459" y="10517"/>
                    </a:cubicBezTo>
                    <a:cubicBezTo>
                      <a:pt x="153459" y="10517"/>
                      <a:pt x="153459" y="10517"/>
                      <a:pt x="153459" y="14461"/>
                    </a:cubicBezTo>
                    <a:cubicBezTo>
                      <a:pt x="153459" y="14461"/>
                      <a:pt x="153459" y="14461"/>
                      <a:pt x="171980" y="14461"/>
                    </a:cubicBezTo>
                    <a:cubicBezTo>
                      <a:pt x="171980" y="14461"/>
                      <a:pt x="171980" y="14461"/>
                      <a:pt x="171980" y="10517"/>
                    </a:cubicBezTo>
                    <a:cubicBezTo>
                      <a:pt x="171980" y="3944"/>
                      <a:pt x="175948" y="0"/>
                      <a:pt x="182563" y="0"/>
                    </a:cubicBezTo>
                    <a:cubicBezTo>
                      <a:pt x="187855" y="0"/>
                      <a:pt x="191823" y="3944"/>
                      <a:pt x="191823" y="10517"/>
                    </a:cubicBezTo>
                    <a:cubicBezTo>
                      <a:pt x="191823" y="10517"/>
                      <a:pt x="191823" y="10517"/>
                      <a:pt x="191823" y="14461"/>
                    </a:cubicBezTo>
                    <a:cubicBezTo>
                      <a:pt x="191823" y="14461"/>
                      <a:pt x="191823" y="14461"/>
                      <a:pt x="210344" y="14461"/>
                    </a:cubicBezTo>
                    <a:cubicBezTo>
                      <a:pt x="210344" y="14461"/>
                      <a:pt x="210344" y="14461"/>
                      <a:pt x="210344" y="10517"/>
                    </a:cubicBezTo>
                    <a:cubicBezTo>
                      <a:pt x="210344" y="3944"/>
                      <a:pt x="215636" y="0"/>
                      <a:pt x="220927" y="0"/>
                    </a:cubicBezTo>
                    <a:cubicBezTo>
                      <a:pt x="226219" y="0"/>
                      <a:pt x="231511" y="3944"/>
                      <a:pt x="231511" y="10517"/>
                    </a:cubicBezTo>
                    <a:cubicBezTo>
                      <a:pt x="231511" y="10517"/>
                      <a:pt x="231511" y="10517"/>
                      <a:pt x="231511" y="14461"/>
                    </a:cubicBezTo>
                    <a:cubicBezTo>
                      <a:pt x="231511" y="14461"/>
                      <a:pt x="231511" y="14461"/>
                      <a:pt x="250032" y="14461"/>
                    </a:cubicBezTo>
                    <a:cubicBezTo>
                      <a:pt x="250032" y="14461"/>
                      <a:pt x="250032" y="14461"/>
                      <a:pt x="250032" y="10517"/>
                    </a:cubicBezTo>
                    <a:cubicBezTo>
                      <a:pt x="250032" y="3944"/>
                      <a:pt x="254000" y="0"/>
                      <a:pt x="260615" y="0"/>
                    </a:cubicBezTo>
                    <a:cubicBezTo>
                      <a:pt x="265907" y="0"/>
                      <a:pt x="269875" y="3944"/>
                      <a:pt x="269875" y="10517"/>
                    </a:cubicBezTo>
                    <a:cubicBezTo>
                      <a:pt x="269875" y="10517"/>
                      <a:pt x="269875" y="10517"/>
                      <a:pt x="269875" y="14461"/>
                    </a:cubicBezTo>
                    <a:cubicBezTo>
                      <a:pt x="269875" y="14461"/>
                      <a:pt x="269875" y="14461"/>
                      <a:pt x="276490" y="14461"/>
                    </a:cubicBezTo>
                    <a:cubicBezTo>
                      <a:pt x="302948" y="14461"/>
                      <a:pt x="325438" y="35496"/>
                      <a:pt x="325438" y="61789"/>
                    </a:cubicBezTo>
                    <a:cubicBezTo>
                      <a:pt x="325438" y="61789"/>
                      <a:pt x="325438" y="61789"/>
                      <a:pt x="325438" y="289223"/>
                    </a:cubicBezTo>
                    <a:cubicBezTo>
                      <a:pt x="325438" y="315516"/>
                      <a:pt x="302948" y="336550"/>
                      <a:pt x="276490" y="336550"/>
                    </a:cubicBezTo>
                    <a:cubicBezTo>
                      <a:pt x="276490" y="336550"/>
                      <a:pt x="276490" y="336550"/>
                      <a:pt x="48948" y="336550"/>
                    </a:cubicBezTo>
                    <a:cubicBezTo>
                      <a:pt x="22490" y="336550"/>
                      <a:pt x="0" y="315516"/>
                      <a:pt x="0" y="289223"/>
                    </a:cubicBezTo>
                    <a:cubicBezTo>
                      <a:pt x="0" y="289223"/>
                      <a:pt x="0" y="289223"/>
                      <a:pt x="0" y="61789"/>
                    </a:cubicBezTo>
                    <a:cubicBezTo>
                      <a:pt x="0" y="35496"/>
                      <a:pt x="22490" y="14461"/>
                      <a:pt x="48948" y="14461"/>
                    </a:cubicBezTo>
                    <a:cubicBezTo>
                      <a:pt x="48948" y="14461"/>
                      <a:pt x="48948" y="14461"/>
                      <a:pt x="55563" y="14461"/>
                    </a:cubicBezTo>
                    <a:cubicBezTo>
                      <a:pt x="55563" y="14461"/>
                      <a:pt x="55563" y="14461"/>
                      <a:pt x="55563" y="10517"/>
                    </a:cubicBezTo>
                    <a:cubicBezTo>
                      <a:pt x="55563" y="3944"/>
                      <a:pt x="59531" y="0"/>
                      <a:pt x="64823" y="0"/>
                    </a:cubicBezTo>
                    <a:close/>
                  </a:path>
                </a:pathLst>
              </a:custGeom>
              <a:solidFill>
                <a:srgbClr val="1C50A2"/>
              </a:solidFill>
              <a:ln>
                <a:noFill/>
              </a:ln>
            </p:spPr>
            <p:txBody>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grpSp>
        <p:sp>
          <p:nvSpPr>
            <p:cNvPr id="21" name="文本框 27"/>
            <p:cNvSpPr txBox="1"/>
            <p:nvPr/>
          </p:nvSpPr>
          <p:spPr>
            <a:xfrm>
              <a:off x="6669040" y="4747891"/>
              <a:ext cx="1742936" cy="228997"/>
            </a:xfrm>
            <a:prstGeom prst="rect">
              <a:avLst/>
            </a:prstGeom>
            <a:noFill/>
          </p:spPr>
          <p:txBody>
            <a:bodyPr wrap="square" rtlCol="0">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rPr>
                <a:t>时  间：</a:t>
              </a:r>
              <a:r>
                <a:rPr kumimoji="0" lang="en-US" altLang="zh-CN"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rPr>
                <a:t>2023</a:t>
              </a:r>
              <a:r>
                <a:rPr lang="en-US" altLang="zh-CN" sz="1400" b="1" dirty="0">
                  <a:solidFill>
                    <a:schemeClr val="bg1"/>
                  </a:solidFill>
                  <a:latin typeface="Arial" panose="020B0604020202020204"/>
                  <a:cs typeface="微软雅黑" panose="020B0503020204020204" charset="-122"/>
                  <a:sym typeface="Arial" panose="020B0604020202020204" pitchFamily="34" charset="0"/>
                </a:rPr>
                <a:t>/05/31</a:t>
              </a: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grpSp>
      <p:grpSp>
        <p:nvGrpSpPr>
          <p:cNvPr id="24" name="组合 23"/>
          <p:cNvGrpSpPr/>
          <p:nvPr/>
        </p:nvGrpSpPr>
        <p:grpSpPr>
          <a:xfrm>
            <a:off x="8312651" y="4273007"/>
            <a:ext cx="2699384" cy="370958"/>
            <a:chOff x="1057137" y="4980833"/>
            <a:chExt cx="2699384" cy="370958"/>
          </a:xfrm>
        </p:grpSpPr>
        <p:grpSp>
          <p:nvGrpSpPr>
            <p:cNvPr id="25" name="组合 24"/>
            <p:cNvGrpSpPr/>
            <p:nvPr/>
          </p:nvGrpSpPr>
          <p:grpSpPr>
            <a:xfrm>
              <a:off x="1057137" y="4980833"/>
              <a:ext cx="2699384" cy="370958"/>
              <a:chOff x="6395842" y="4718860"/>
              <a:chExt cx="2016134" cy="276971"/>
            </a:xfrm>
          </p:grpSpPr>
          <p:sp>
            <p:nvSpPr>
              <p:cNvPr id="27" name="圆角矩形 2"/>
              <p:cNvSpPr/>
              <p:nvPr/>
            </p:nvSpPr>
            <p:spPr>
              <a:xfrm>
                <a:off x="6395842" y="4718860"/>
                <a:ext cx="276971" cy="276971"/>
              </a:xfrm>
              <a:prstGeom prst="ellipse">
                <a:avLst/>
              </a:prstGeom>
              <a:solidFill>
                <a:schemeClr val="bg1"/>
              </a:solidFill>
              <a:ln w="25400" cap="flat" cmpd="sng" algn="ctr">
                <a:noFill/>
                <a:prstDash val="solid"/>
                <a:miter lim="800000"/>
              </a:ln>
              <a:effectLst>
                <a:outerShdw blurRad="177800" dist="101600" dir="8100000" algn="tr" rotWithShape="0">
                  <a:prstClr val="black">
                    <a:alpha val="30000"/>
                  </a:prstClr>
                </a:outerShdw>
              </a:effectLst>
            </p:spPr>
            <p:txBody>
              <a:bodyPr rtlCol="0" anchor="ct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28" name="文本框 27"/>
              <p:cNvSpPr txBox="1"/>
              <p:nvPr/>
            </p:nvSpPr>
            <p:spPr>
              <a:xfrm>
                <a:off x="6669040" y="4747891"/>
                <a:ext cx="1742936" cy="228997"/>
              </a:xfrm>
              <a:prstGeom prst="rect">
                <a:avLst/>
              </a:prstGeom>
              <a:noFill/>
            </p:spPr>
            <p:txBody>
              <a:bodyPr wrap="square" rtlCol="0">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rPr>
                  <a:t>专  业：计算机应用技术</a:t>
                </a: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grpSp>
        <p:sp>
          <p:nvSpPr>
            <p:cNvPr id="26" name="Freeform 241"/>
            <p:cNvSpPr>
              <a:spLocks noEditPoints="1"/>
            </p:cNvSpPr>
            <p:nvPr/>
          </p:nvSpPr>
          <p:spPr bwMode="auto">
            <a:xfrm>
              <a:off x="1130443" y="5078439"/>
              <a:ext cx="212580" cy="173070"/>
            </a:xfrm>
            <a:custGeom>
              <a:avLst/>
              <a:gdLst>
                <a:gd name="T0" fmla="*/ 41 w 43"/>
                <a:gd name="T1" fmla="*/ 21 h 35"/>
                <a:gd name="T2" fmla="*/ 41 w 43"/>
                <a:gd name="T3" fmla="*/ 21 h 35"/>
                <a:gd name="T4" fmla="*/ 40 w 43"/>
                <a:gd name="T5" fmla="*/ 21 h 35"/>
                <a:gd name="T6" fmla="*/ 40 w 43"/>
                <a:gd name="T7" fmla="*/ 21 h 35"/>
                <a:gd name="T8" fmla="*/ 21 w 43"/>
                <a:gd name="T9" fmla="*/ 5 h 35"/>
                <a:gd name="T10" fmla="*/ 3 w 43"/>
                <a:gd name="T11" fmla="*/ 21 h 35"/>
                <a:gd name="T12" fmla="*/ 2 w 43"/>
                <a:gd name="T13" fmla="*/ 21 h 35"/>
                <a:gd name="T14" fmla="*/ 2 w 43"/>
                <a:gd name="T15" fmla="*/ 21 h 35"/>
                <a:gd name="T16" fmla="*/ 0 w 43"/>
                <a:gd name="T17" fmla="*/ 19 h 35"/>
                <a:gd name="T18" fmla="*/ 0 w 43"/>
                <a:gd name="T19" fmla="*/ 17 h 35"/>
                <a:gd name="T20" fmla="*/ 19 w 43"/>
                <a:gd name="T21" fmla="*/ 1 h 35"/>
                <a:gd name="T22" fmla="*/ 23 w 43"/>
                <a:gd name="T23" fmla="*/ 1 h 35"/>
                <a:gd name="T24" fmla="*/ 30 w 43"/>
                <a:gd name="T25" fmla="*/ 7 h 35"/>
                <a:gd name="T26" fmla="*/ 30 w 43"/>
                <a:gd name="T27" fmla="*/ 2 h 35"/>
                <a:gd name="T28" fmla="*/ 31 w 43"/>
                <a:gd name="T29" fmla="*/ 1 h 35"/>
                <a:gd name="T30" fmla="*/ 36 w 43"/>
                <a:gd name="T31" fmla="*/ 1 h 35"/>
                <a:gd name="T32" fmla="*/ 37 w 43"/>
                <a:gd name="T33" fmla="*/ 2 h 35"/>
                <a:gd name="T34" fmla="*/ 37 w 43"/>
                <a:gd name="T35" fmla="*/ 12 h 35"/>
                <a:gd name="T36" fmla="*/ 43 w 43"/>
                <a:gd name="T37" fmla="*/ 17 h 35"/>
                <a:gd name="T38" fmla="*/ 43 w 43"/>
                <a:gd name="T39" fmla="*/ 19 h 35"/>
                <a:gd name="T40" fmla="*/ 41 w 43"/>
                <a:gd name="T41" fmla="*/ 21 h 35"/>
                <a:gd name="T42" fmla="*/ 37 w 43"/>
                <a:gd name="T43" fmla="*/ 33 h 35"/>
                <a:gd name="T44" fmla="*/ 35 w 43"/>
                <a:gd name="T45" fmla="*/ 35 h 35"/>
                <a:gd name="T46" fmla="*/ 25 w 43"/>
                <a:gd name="T47" fmla="*/ 35 h 35"/>
                <a:gd name="T48" fmla="*/ 25 w 43"/>
                <a:gd name="T49" fmla="*/ 25 h 35"/>
                <a:gd name="T50" fmla="*/ 18 w 43"/>
                <a:gd name="T51" fmla="*/ 25 h 35"/>
                <a:gd name="T52" fmla="*/ 18 w 43"/>
                <a:gd name="T53" fmla="*/ 35 h 35"/>
                <a:gd name="T54" fmla="*/ 8 w 43"/>
                <a:gd name="T55" fmla="*/ 35 h 35"/>
                <a:gd name="T56" fmla="*/ 6 w 43"/>
                <a:gd name="T57" fmla="*/ 33 h 35"/>
                <a:gd name="T58" fmla="*/ 6 w 43"/>
                <a:gd name="T59" fmla="*/ 20 h 35"/>
                <a:gd name="T60" fmla="*/ 6 w 43"/>
                <a:gd name="T61" fmla="*/ 20 h 35"/>
                <a:gd name="T62" fmla="*/ 21 w 43"/>
                <a:gd name="T63" fmla="*/ 8 h 35"/>
                <a:gd name="T64" fmla="*/ 37 w 43"/>
                <a:gd name="T65" fmla="*/ 20 h 35"/>
                <a:gd name="T66" fmla="*/ 37 w 43"/>
                <a:gd name="T67" fmla="*/ 20 h 35"/>
                <a:gd name="T68" fmla="*/ 37 w 43"/>
                <a:gd name="T69"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35">
                  <a:moveTo>
                    <a:pt x="41" y="21"/>
                  </a:moveTo>
                  <a:cubicBezTo>
                    <a:pt x="41" y="21"/>
                    <a:pt x="41" y="21"/>
                    <a:pt x="41" y="21"/>
                  </a:cubicBezTo>
                  <a:cubicBezTo>
                    <a:pt x="41" y="21"/>
                    <a:pt x="41" y="21"/>
                    <a:pt x="40" y="21"/>
                  </a:cubicBezTo>
                  <a:cubicBezTo>
                    <a:pt x="40" y="21"/>
                    <a:pt x="40" y="21"/>
                    <a:pt x="40" y="21"/>
                  </a:cubicBezTo>
                  <a:cubicBezTo>
                    <a:pt x="21" y="5"/>
                    <a:pt x="21" y="5"/>
                    <a:pt x="21" y="5"/>
                  </a:cubicBezTo>
                  <a:cubicBezTo>
                    <a:pt x="3" y="21"/>
                    <a:pt x="3" y="21"/>
                    <a:pt x="3" y="21"/>
                  </a:cubicBezTo>
                  <a:cubicBezTo>
                    <a:pt x="3" y="21"/>
                    <a:pt x="2" y="21"/>
                    <a:pt x="2" y="21"/>
                  </a:cubicBezTo>
                  <a:cubicBezTo>
                    <a:pt x="2" y="21"/>
                    <a:pt x="2" y="21"/>
                    <a:pt x="2" y="21"/>
                  </a:cubicBezTo>
                  <a:cubicBezTo>
                    <a:pt x="0" y="19"/>
                    <a:pt x="0" y="19"/>
                    <a:pt x="0" y="19"/>
                  </a:cubicBezTo>
                  <a:cubicBezTo>
                    <a:pt x="0" y="18"/>
                    <a:pt x="0" y="18"/>
                    <a:pt x="0" y="17"/>
                  </a:cubicBezTo>
                  <a:cubicBezTo>
                    <a:pt x="19" y="1"/>
                    <a:pt x="19" y="1"/>
                    <a:pt x="19" y="1"/>
                  </a:cubicBezTo>
                  <a:cubicBezTo>
                    <a:pt x="20" y="0"/>
                    <a:pt x="22" y="0"/>
                    <a:pt x="23" y="1"/>
                  </a:cubicBezTo>
                  <a:cubicBezTo>
                    <a:pt x="30" y="7"/>
                    <a:pt x="30" y="7"/>
                    <a:pt x="30" y="7"/>
                  </a:cubicBezTo>
                  <a:cubicBezTo>
                    <a:pt x="30" y="2"/>
                    <a:pt x="30" y="2"/>
                    <a:pt x="30" y="2"/>
                  </a:cubicBezTo>
                  <a:cubicBezTo>
                    <a:pt x="30" y="1"/>
                    <a:pt x="30" y="1"/>
                    <a:pt x="31" y="1"/>
                  </a:cubicBezTo>
                  <a:cubicBezTo>
                    <a:pt x="36" y="1"/>
                    <a:pt x="36" y="1"/>
                    <a:pt x="36" y="1"/>
                  </a:cubicBezTo>
                  <a:cubicBezTo>
                    <a:pt x="36" y="1"/>
                    <a:pt x="37" y="1"/>
                    <a:pt x="37" y="2"/>
                  </a:cubicBezTo>
                  <a:cubicBezTo>
                    <a:pt x="37" y="12"/>
                    <a:pt x="37" y="12"/>
                    <a:pt x="37" y="12"/>
                  </a:cubicBezTo>
                  <a:cubicBezTo>
                    <a:pt x="43" y="17"/>
                    <a:pt x="43" y="17"/>
                    <a:pt x="43" y="17"/>
                  </a:cubicBezTo>
                  <a:cubicBezTo>
                    <a:pt x="43" y="18"/>
                    <a:pt x="43" y="18"/>
                    <a:pt x="43" y="19"/>
                  </a:cubicBezTo>
                  <a:lnTo>
                    <a:pt x="41" y="21"/>
                  </a:lnTo>
                  <a:close/>
                  <a:moveTo>
                    <a:pt x="37" y="33"/>
                  </a:moveTo>
                  <a:cubicBezTo>
                    <a:pt x="37" y="34"/>
                    <a:pt x="36" y="35"/>
                    <a:pt x="35" y="35"/>
                  </a:cubicBezTo>
                  <a:cubicBezTo>
                    <a:pt x="25" y="35"/>
                    <a:pt x="25" y="35"/>
                    <a:pt x="25" y="35"/>
                  </a:cubicBezTo>
                  <a:cubicBezTo>
                    <a:pt x="25" y="25"/>
                    <a:pt x="25" y="25"/>
                    <a:pt x="25" y="25"/>
                  </a:cubicBezTo>
                  <a:cubicBezTo>
                    <a:pt x="18" y="25"/>
                    <a:pt x="18" y="25"/>
                    <a:pt x="18" y="25"/>
                  </a:cubicBezTo>
                  <a:cubicBezTo>
                    <a:pt x="18" y="35"/>
                    <a:pt x="18" y="35"/>
                    <a:pt x="18" y="35"/>
                  </a:cubicBezTo>
                  <a:cubicBezTo>
                    <a:pt x="8" y="35"/>
                    <a:pt x="8" y="35"/>
                    <a:pt x="8" y="35"/>
                  </a:cubicBezTo>
                  <a:cubicBezTo>
                    <a:pt x="7" y="35"/>
                    <a:pt x="6" y="34"/>
                    <a:pt x="6" y="33"/>
                  </a:cubicBezTo>
                  <a:cubicBezTo>
                    <a:pt x="6" y="20"/>
                    <a:pt x="6" y="20"/>
                    <a:pt x="6" y="20"/>
                  </a:cubicBezTo>
                  <a:cubicBezTo>
                    <a:pt x="6" y="20"/>
                    <a:pt x="6" y="20"/>
                    <a:pt x="6" y="20"/>
                  </a:cubicBezTo>
                  <a:cubicBezTo>
                    <a:pt x="21" y="8"/>
                    <a:pt x="21" y="8"/>
                    <a:pt x="21" y="8"/>
                  </a:cubicBezTo>
                  <a:cubicBezTo>
                    <a:pt x="37" y="20"/>
                    <a:pt x="37" y="20"/>
                    <a:pt x="37" y="20"/>
                  </a:cubicBezTo>
                  <a:cubicBezTo>
                    <a:pt x="37" y="20"/>
                    <a:pt x="37" y="20"/>
                    <a:pt x="37" y="20"/>
                  </a:cubicBezTo>
                  <a:lnTo>
                    <a:pt x="37" y="33"/>
                  </a:lnTo>
                  <a:close/>
                </a:path>
              </a:pathLst>
            </a:custGeom>
            <a:solidFill>
              <a:srgbClr val="1C50A2"/>
            </a:solidFill>
            <a:ln>
              <a:noFill/>
            </a:ln>
          </p:spPr>
          <p:txBody>
            <a:bodyPr vert="horz" wrap="square" lIns="72576" tIns="36288" rIns="72576" bIns="36288" numCol="1" anchor="t" anchorCtr="0" compatLnSpc="1"/>
            <a:lstStyle>
              <a:defPPr>
                <a:defRPr lang="zh-CN"/>
              </a:defPPr>
              <a:lvl1pPr marL="0" algn="l" defTabSz="914400" rtl="0" eaLnBrk="1" latinLnBrk="0" hangingPunct="1">
                <a:defRPr sz="1825" kern="1200">
                  <a:solidFill>
                    <a:schemeClr val="tx1"/>
                  </a:solidFill>
                  <a:latin typeface="+mn-lt"/>
                  <a:ea typeface="+mn-ea"/>
                  <a:cs typeface="+mn-cs"/>
                </a:defRPr>
              </a:lvl1pPr>
              <a:lvl2pPr marL="457200" algn="l" defTabSz="914400" rtl="0" eaLnBrk="1" latinLnBrk="0" hangingPunct="1">
                <a:defRPr sz="1825" kern="1200">
                  <a:solidFill>
                    <a:schemeClr val="tx1"/>
                  </a:solidFill>
                  <a:latin typeface="+mn-lt"/>
                  <a:ea typeface="+mn-ea"/>
                  <a:cs typeface="+mn-cs"/>
                </a:defRPr>
              </a:lvl2pPr>
              <a:lvl3pPr marL="914400" algn="l" defTabSz="914400" rtl="0" eaLnBrk="1" latinLnBrk="0" hangingPunct="1">
                <a:defRPr sz="1825" kern="1200">
                  <a:solidFill>
                    <a:schemeClr val="tx1"/>
                  </a:solidFill>
                  <a:latin typeface="+mn-lt"/>
                  <a:ea typeface="+mn-ea"/>
                  <a:cs typeface="+mn-cs"/>
                </a:defRPr>
              </a:lvl3pPr>
              <a:lvl4pPr marL="1371600" algn="l" defTabSz="914400" rtl="0" eaLnBrk="1" latinLnBrk="0" hangingPunct="1">
                <a:defRPr sz="1825" kern="1200">
                  <a:solidFill>
                    <a:schemeClr val="tx1"/>
                  </a:solidFill>
                  <a:latin typeface="+mn-lt"/>
                  <a:ea typeface="+mn-ea"/>
                  <a:cs typeface="+mn-cs"/>
                </a:defRPr>
              </a:lvl4pPr>
              <a:lvl5pPr marL="1828800" algn="l" defTabSz="914400" rtl="0" eaLnBrk="1" latinLnBrk="0" hangingPunct="1">
                <a:defRPr sz="1825" kern="1200">
                  <a:solidFill>
                    <a:schemeClr val="tx1"/>
                  </a:solidFill>
                  <a:latin typeface="+mn-lt"/>
                  <a:ea typeface="+mn-ea"/>
                  <a:cs typeface="+mn-cs"/>
                </a:defRPr>
              </a:lvl5pPr>
              <a:lvl6pPr marL="2286000" algn="l" defTabSz="914400" rtl="0" eaLnBrk="1" latinLnBrk="0" hangingPunct="1">
                <a:defRPr sz="1825" kern="1200">
                  <a:solidFill>
                    <a:schemeClr val="tx1"/>
                  </a:solidFill>
                  <a:latin typeface="+mn-lt"/>
                  <a:ea typeface="+mn-ea"/>
                  <a:cs typeface="+mn-cs"/>
                </a:defRPr>
              </a:lvl6pPr>
              <a:lvl7pPr marL="2743200" algn="l" defTabSz="914400" rtl="0" eaLnBrk="1" latinLnBrk="0" hangingPunct="1">
                <a:defRPr sz="1825" kern="1200">
                  <a:solidFill>
                    <a:schemeClr val="tx1"/>
                  </a:solidFill>
                  <a:latin typeface="+mn-lt"/>
                  <a:ea typeface="+mn-ea"/>
                  <a:cs typeface="+mn-cs"/>
                </a:defRPr>
              </a:lvl7pPr>
              <a:lvl8pPr marL="3200400" algn="l" defTabSz="914400" rtl="0" eaLnBrk="1" latinLnBrk="0" hangingPunct="1">
                <a:defRPr sz="1825" kern="1200">
                  <a:solidFill>
                    <a:schemeClr val="tx1"/>
                  </a:solidFill>
                  <a:latin typeface="+mn-lt"/>
                  <a:ea typeface="+mn-ea"/>
                  <a:cs typeface="+mn-cs"/>
                </a:defRPr>
              </a:lvl8pPr>
              <a:lvl9pPr marL="3658235" algn="l" defTabSz="914400" rtl="0" eaLnBrk="1" latinLnBrk="0" hangingPunct="1">
                <a:defRPr sz="1825" kern="1200">
                  <a:solidFill>
                    <a:schemeClr val="tx1"/>
                  </a:solidFill>
                  <a:latin typeface="+mn-lt"/>
                  <a:ea typeface="+mn-ea"/>
                  <a:cs typeface="+mn-cs"/>
                </a:defRPr>
              </a:lvl9pPr>
            </a:lstStyle>
            <a:p>
              <a:pPr fontAlgn="auto">
                <a:spcBef>
                  <a:spcPts val="0"/>
                </a:spcBef>
                <a:spcAft>
                  <a:spcPts val="0"/>
                </a:spcAft>
              </a:pPr>
              <a:endParaRPr lang="id-ID" sz="100">
                <a:solidFill>
                  <a:prstClr val="black"/>
                </a:solidFill>
                <a:latin typeface="Calibri" panose="020F0502020204030204"/>
                <a:ea typeface="+mn-ea"/>
              </a:endParaRPr>
            </a:p>
          </p:txBody>
        </p:sp>
      </p:grpSp>
      <p:grpSp>
        <p:nvGrpSpPr>
          <p:cNvPr id="29" name="组合 28"/>
          <p:cNvGrpSpPr/>
          <p:nvPr/>
        </p:nvGrpSpPr>
        <p:grpSpPr>
          <a:xfrm>
            <a:off x="8312651" y="3775695"/>
            <a:ext cx="2227581" cy="370768"/>
            <a:chOff x="4654427" y="4718860"/>
            <a:chExt cx="1663809" cy="276971"/>
          </a:xfrm>
        </p:grpSpPr>
        <p:grpSp>
          <p:nvGrpSpPr>
            <p:cNvPr id="30" name="组合 29"/>
            <p:cNvGrpSpPr/>
            <p:nvPr/>
          </p:nvGrpSpPr>
          <p:grpSpPr>
            <a:xfrm>
              <a:off x="4654427" y="4718860"/>
              <a:ext cx="276971" cy="276971"/>
              <a:chOff x="3725237" y="4930504"/>
              <a:chExt cx="531780" cy="531780"/>
            </a:xfrm>
          </p:grpSpPr>
          <p:sp>
            <p:nvSpPr>
              <p:cNvPr id="32" name="圆角矩形 2"/>
              <p:cNvSpPr/>
              <p:nvPr/>
            </p:nvSpPr>
            <p:spPr>
              <a:xfrm>
                <a:off x="3725237" y="4930504"/>
                <a:ext cx="531780" cy="531780"/>
              </a:xfrm>
              <a:prstGeom prst="ellipse">
                <a:avLst/>
              </a:prstGeom>
              <a:solidFill>
                <a:schemeClr val="bg1"/>
              </a:solidFill>
              <a:ln w="25400" cap="flat" cmpd="sng" algn="ctr">
                <a:noFill/>
                <a:prstDash val="solid"/>
                <a:miter lim="800000"/>
              </a:ln>
              <a:effectLst>
                <a:outerShdw blurRad="177800" dist="101600" dir="8100000" algn="tr" rotWithShape="0">
                  <a:prstClr val="black">
                    <a:alpha val="30000"/>
                  </a:prstClr>
                </a:outerShdw>
              </a:effectLst>
            </p:spPr>
            <p:txBody>
              <a:bodyPr rtlCol="0" anchor="ct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33" name="student-graduation-cap-shape_52041"/>
              <p:cNvSpPr>
                <a:spLocks noChangeAspect="1"/>
              </p:cNvSpPr>
              <p:nvPr/>
            </p:nvSpPr>
            <p:spPr bwMode="auto">
              <a:xfrm>
                <a:off x="3875605" y="5054575"/>
                <a:ext cx="219840" cy="264806"/>
              </a:xfrm>
              <a:custGeom>
                <a:avLst/>
                <a:gdLst>
                  <a:gd name="connsiteX0" fmla="*/ 56671 w 279400"/>
                  <a:gd name="connsiteY0" fmla="*/ 192087 h 336550"/>
                  <a:gd name="connsiteX1" fmla="*/ 224047 w 279400"/>
                  <a:gd name="connsiteY1" fmla="*/ 192087 h 336550"/>
                  <a:gd name="connsiteX2" fmla="*/ 279400 w 279400"/>
                  <a:gd name="connsiteY2" fmla="*/ 247752 h 336550"/>
                  <a:gd name="connsiteX3" fmla="*/ 279400 w 279400"/>
                  <a:gd name="connsiteY3" fmla="*/ 336550 h 336550"/>
                  <a:gd name="connsiteX4" fmla="*/ 176602 w 279400"/>
                  <a:gd name="connsiteY4" fmla="*/ 336550 h 336550"/>
                  <a:gd name="connsiteX5" fmla="*/ 158151 w 279400"/>
                  <a:gd name="connsiteY5" fmla="*/ 245101 h 336550"/>
                  <a:gd name="connsiteX6" fmla="*/ 151562 w 279400"/>
                  <a:gd name="connsiteY6" fmla="*/ 239800 h 336550"/>
                  <a:gd name="connsiteX7" fmla="*/ 167377 w 279400"/>
                  <a:gd name="connsiteY7" fmla="*/ 213293 h 336550"/>
                  <a:gd name="connsiteX8" fmla="*/ 167377 w 279400"/>
                  <a:gd name="connsiteY8" fmla="*/ 209317 h 336550"/>
                  <a:gd name="connsiteX9" fmla="*/ 163423 w 279400"/>
                  <a:gd name="connsiteY9" fmla="*/ 207991 h 336550"/>
                  <a:gd name="connsiteX10" fmla="*/ 121249 w 279400"/>
                  <a:gd name="connsiteY10" fmla="*/ 207991 h 336550"/>
                  <a:gd name="connsiteX11" fmla="*/ 118613 w 279400"/>
                  <a:gd name="connsiteY11" fmla="*/ 209317 h 336550"/>
                  <a:gd name="connsiteX12" fmla="*/ 118613 w 279400"/>
                  <a:gd name="connsiteY12" fmla="*/ 213293 h 336550"/>
                  <a:gd name="connsiteX13" fmla="*/ 134429 w 279400"/>
                  <a:gd name="connsiteY13" fmla="*/ 239800 h 336550"/>
                  <a:gd name="connsiteX14" fmla="*/ 126521 w 279400"/>
                  <a:gd name="connsiteY14" fmla="*/ 245101 h 336550"/>
                  <a:gd name="connsiteX15" fmla="*/ 110706 w 279400"/>
                  <a:gd name="connsiteY15" fmla="*/ 336550 h 336550"/>
                  <a:gd name="connsiteX16" fmla="*/ 0 w 279400"/>
                  <a:gd name="connsiteY16" fmla="*/ 336550 h 336550"/>
                  <a:gd name="connsiteX17" fmla="*/ 0 w 279400"/>
                  <a:gd name="connsiteY17" fmla="*/ 247752 h 336550"/>
                  <a:gd name="connsiteX18" fmla="*/ 56671 w 279400"/>
                  <a:gd name="connsiteY18" fmla="*/ 192087 h 336550"/>
                  <a:gd name="connsiteX19" fmla="*/ 138907 w 279400"/>
                  <a:gd name="connsiteY19" fmla="*/ 0 h 336550"/>
                  <a:gd name="connsiteX20" fmla="*/ 219076 w 279400"/>
                  <a:gd name="connsiteY20" fmla="*/ 80169 h 336550"/>
                  <a:gd name="connsiteX21" fmla="*/ 138907 w 279400"/>
                  <a:gd name="connsiteY21" fmla="*/ 160338 h 336550"/>
                  <a:gd name="connsiteX22" fmla="*/ 58738 w 279400"/>
                  <a:gd name="connsiteY22" fmla="*/ 80169 h 336550"/>
                  <a:gd name="connsiteX23" fmla="*/ 138907 w 279400"/>
                  <a:gd name="connsiteY23"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79400" h="336550">
                    <a:moveTo>
                      <a:pt x="56671" y="192087"/>
                    </a:moveTo>
                    <a:cubicBezTo>
                      <a:pt x="56671" y="192087"/>
                      <a:pt x="56671" y="192087"/>
                      <a:pt x="224047" y="192087"/>
                    </a:cubicBezTo>
                    <a:cubicBezTo>
                      <a:pt x="254360" y="192087"/>
                      <a:pt x="279400" y="217269"/>
                      <a:pt x="279400" y="247752"/>
                    </a:cubicBezTo>
                    <a:cubicBezTo>
                      <a:pt x="279400" y="247752"/>
                      <a:pt x="279400" y="247752"/>
                      <a:pt x="279400" y="336550"/>
                    </a:cubicBezTo>
                    <a:cubicBezTo>
                      <a:pt x="279400" y="336550"/>
                      <a:pt x="279400" y="336550"/>
                      <a:pt x="176602" y="336550"/>
                    </a:cubicBezTo>
                    <a:cubicBezTo>
                      <a:pt x="176602" y="336550"/>
                      <a:pt x="176602" y="336550"/>
                      <a:pt x="158151" y="245101"/>
                    </a:cubicBezTo>
                    <a:cubicBezTo>
                      <a:pt x="158151" y="242450"/>
                      <a:pt x="154197" y="239800"/>
                      <a:pt x="151562" y="239800"/>
                    </a:cubicBezTo>
                    <a:cubicBezTo>
                      <a:pt x="151562" y="239800"/>
                      <a:pt x="151562" y="239800"/>
                      <a:pt x="167377" y="213293"/>
                    </a:cubicBezTo>
                    <a:cubicBezTo>
                      <a:pt x="167377" y="211967"/>
                      <a:pt x="167377" y="210642"/>
                      <a:pt x="167377" y="209317"/>
                    </a:cubicBezTo>
                    <a:cubicBezTo>
                      <a:pt x="166059" y="207991"/>
                      <a:pt x="164741" y="207991"/>
                      <a:pt x="163423" y="207991"/>
                    </a:cubicBezTo>
                    <a:cubicBezTo>
                      <a:pt x="163423" y="207991"/>
                      <a:pt x="163423" y="207991"/>
                      <a:pt x="121249" y="207991"/>
                    </a:cubicBezTo>
                    <a:cubicBezTo>
                      <a:pt x="119931" y="207991"/>
                      <a:pt x="118613" y="207991"/>
                      <a:pt x="118613" y="209317"/>
                    </a:cubicBezTo>
                    <a:cubicBezTo>
                      <a:pt x="117296" y="210642"/>
                      <a:pt x="117296" y="211967"/>
                      <a:pt x="118613" y="213293"/>
                    </a:cubicBezTo>
                    <a:cubicBezTo>
                      <a:pt x="118613" y="213293"/>
                      <a:pt x="118613" y="213293"/>
                      <a:pt x="134429" y="239800"/>
                    </a:cubicBezTo>
                    <a:cubicBezTo>
                      <a:pt x="130475" y="239800"/>
                      <a:pt x="127839" y="242450"/>
                      <a:pt x="126521" y="245101"/>
                    </a:cubicBezTo>
                    <a:cubicBezTo>
                      <a:pt x="126521" y="245101"/>
                      <a:pt x="126521" y="245101"/>
                      <a:pt x="110706" y="336550"/>
                    </a:cubicBezTo>
                    <a:cubicBezTo>
                      <a:pt x="110706" y="336550"/>
                      <a:pt x="110706" y="336550"/>
                      <a:pt x="0" y="336550"/>
                    </a:cubicBezTo>
                    <a:cubicBezTo>
                      <a:pt x="0" y="336550"/>
                      <a:pt x="0" y="336550"/>
                      <a:pt x="0" y="247752"/>
                    </a:cubicBezTo>
                    <a:cubicBezTo>
                      <a:pt x="0" y="217269"/>
                      <a:pt x="25040" y="192087"/>
                      <a:pt x="56671" y="192087"/>
                    </a:cubicBezTo>
                    <a:close/>
                    <a:moveTo>
                      <a:pt x="138907" y="0"/>
                    </a:moveTo>
                    <a:cubicBezTo>
                      <a:pt x="183183" y="0"/>
                      <a:pt x="219076" y="35893"/>
                      <a:pt x="219076" y="80169"/>
                    </a:cubicBezTo>
                    <a:cubicBezTo>
                      <a:pt x="219076" y="124445"/>
                      <a:pt x="183183" y="160338"/>
                      <a:pt x="138907" y="160338"/>
                    </a:cubicBezTo>
                    <a:cubicBezTo>
                      <a:pt x="94631" y="160338"/>
                      <a:pt x="58738" y="124445"/>
                      <a:pt x="58738" y="80169"/>
                    </a:cubicBezTo>
                    <a:cubicBezTo>
                      <a:pt x="58738" y="35893"/>
                      <a:pt x="94631" y="0"/>
                      <a:pt x="138907" y="0"/>
                    </a:cubicBezTo>
                    <a:close/>
                  </a:path>
                </a:pathLst>
              </a:custGeom>
              <a:solidFill>
                <a:srgbClr val="1C50A2"/>
              </a:solidFill>
              <a:ln>
                <a:noFill/>
              </a:ln>
            </p:spPr>
            <p:txBody>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grpSp>
        <p:sp>
          <p:nvSpPr>
            <p:cNvPr id="31" name="文本框 22"/>
            <p:cNvSpPr txBox="1"/>
            <p:nvPr/>
          </p:nvSpPr>
          <p:spPr>
            <a:xfrm>
              <a:off x="4925563" y="4750469"/>
              <a:ext cx="1392673" cy="229115"/>
            </a:xfrm>
            <a:prstGeom prst="rect">
              <a:avLst/>
            </a:prstGeom>
            <a:noFill/>
          </p:spPr>
          <p:txBody>
            <a:bodyPr wrap="square" rtlCol="0">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400" b="1" dirty="0">
                  <a:solidFill>
                    <a:schemeClr val="bg1"/>
                  </a:solidFill>
                  <a:latin typeface="Arial" panose="020B0604020202020204"/>
                  <a:cs typeface="微软雅黑" panose="020B0503020204020204" charset="-122"/>
                  <a:sym typeface="Arial" panose="020B0604020202020204" pitchFamily="34" charset="0"/>
                </a:rPr>
                <a:t>学  号</a:t>
              </a:r>
              <a:r>
                <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rPr>
                <a:t>：</a:t>
              </a:r>
              <a:r>
                <a:rPr kumimoji="0" lang="en-US" altLang="zh-CN"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rPr>
                <a:t>2020022143</a:t>
              </a:r>
              <a:endParaRPr kumimoji="0" lang="zh-CN" altLang="en-US" sz="1400" b="1" i="0" u="none" strike="noStrike" kern="1200" cap="none" spc="0" normalizeH="0" baseline="0" noProof="0" dirty="0">
                <a:ln>
                  <a:noFill/>
                </a:ln>
                <a:solidFill>
                  <a:schemeClr val="bg1"/>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gr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15384" y="1318784"/>
            <a:ext cx="3128127" cy="312812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矩形: 圆角 81"/>
          <p:cNvSpPr/>
          <p:nvPr/>
        </p:nvSpPr>
        <p:spPr>
          <a:xfrm>
            <a:off x="2018490" y="1814554"/>
            <a:ext cx="2853349" cy="1134317"/>
          </a:xfrm>
          <a:prstGeom prst="roundRect">
            <a:avLst>
              <a:gd name="adj" fmla="val 8273"/>
            </a:avLst>
          </a:prstGeom>
          <a:solidFill>
            <a:srgbClr val="4A88D2"/>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7" name="文本框 96"/>
          <p:cNvSpPr txBox="1"/>
          <p:nvPr/>
        </p:nvSpPr>
        <p:spPr>
          <a:xfrm>
            <a:off x="-276244" y="2908917"/>
            <a:ext cx="3069649" cy="378460"/>
          </a:xfrm>
          <a:prstGeom prst="rect">
            <a:avLst/>
          </a:prstGeom>
          <a:noFill/>
        </p:spPr>
        <p:txBody>
          <a:bodyPr wrap="square" rtlCol="0">
            <a:spAutoFit/>
          </a:bodyPr>
          <a:lstStyle/>
          <a:p>
            <a:pPr marL="285750">
              <a:buFont typeface="Arial" panose="020B0604020202020204" pitchFamily="34" charset="0"/>
              <a:buChar char="•"/>
            </a:pPr>
            <a:r>
              <a:rPr lang="zh-CN" altLang="en-US" sz="1865" dirty="0">
                <a:solidFill>
                  <a:schemeClr val="bg1"/>
                </a:solidFill>
                <a:latin typeface="Times New Roman" panose="02020603050405020304" pitchFamily="18" charset="0"/>
                <a:cs typeface="Times New Roman" panose="02020603050405020304" pitchFamily="18" charset="0"/>
              </a:rPr>
              <a:t>关键信息占比少</a:t>
            </a:r>
            <a:endParaRPr lang="zh-CN" altLang="en-US" sz="1865" dirty="0">
              <a:solidFill>
                <a:schemeClr val="bg1"/>
              </a:solidFill>
              <a:latin typeface="Times New Roman" panose="02020603050405020304" pitchFamily="18" charset="0"/>
              <a:cs typeface="Times New Roman" panose="02020603050405020304" pitchFamily="18" charset="0"/>
            </a:endParaRPr>
          </a:p>
        </p:txBody>
      </p:sp>
      <p:sp>
        <p:nvSpPr>
          <p:cNvPr id="98" name="文本框 97"/>
          <p:cNvSpPr txBox="1"/>
          <p:nvPr/>
        </p:nvSpPr>
        <p:spPr>
          <a:xfrm>
            <a:off x="2234758" y="1879467"/>
            <a:ext cx="2490655" cy="1240155"/>
          </a:xfrm>
          <a:prstGeom prst="rect">
            <a:avLst/>
          </a:prstGeom>
          <a:noFill/>
        </p:spPr>
        <p:txBody>
          <a:bodyPr wrap="square" rtlCol="0">
            <a:spAutoFit/>
          </a:bodyPr>
          <a:lstStyle/>
          <a:p>
            <a:pPr marL="171450" indent="-171450">
              <a:buFont typeface="Arial" panose="020B0604020202020204" pitchFamily="34" charset="0"/>
              <a:buChar char="•"/>
            </a:pPr>
            <a:r>
              <a:rPr lang="zh-CN" altLang="en-US" sz="1865" dirty="0">
                <a:solidFill>
                  <a:schemeClr val="bg1"/>
                </a:solidFill>
                <a:latin typeface="Times New Roman" panose="02020603050405020304" pitchFamily="18" charset="0"/>
                <a:cs typeface="Times New Roman" panose="02020603050405020304" pitchFamily="18" charset="0"/>
                <a:sym typeface="+mn-ea"/>
              </a:rPr>
              <a:t>纹理复杂</a:t>
            </a:r>
            <a:endParaRPr lang="zh-CN" altLang="en-US" sz="1865" dirty="0">
              <a:solidFill>
                <a:schemeClr val="bg1"/>
              </a:solidFill>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zh-CN" altLang="en-US" sz="1865" dirty="0">
                <a:solidFill>
                  <a:schemeClr val="bg1"/>
                </a:solidFill>
                <a:latin typeface="Times New Roman" panose="02020603050405020304" pitchFamily="18" charset="0"/>
                <a:cs typeface="Times New Roman" panose="02020603050405020304" pitchFamily="18" charset="0"/>
                <a:sym typeface="+mn-ea"/>
              </a:rPr>
              <a:t>失真容忍度低</a:t>
            </a:r>
            <a:endParaRPr lang="en-US" altLang="zh-CN" sz="1865" dirty="0">
              <a:solidFill>
                <a:schemeClr val="bg1"/>
              </a:solidFill>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zh-CN" altLang="en-US" sz="1865" dirty="0">
                <a:solidFill>
                  <a:schemeClr val="bg1"/>
                </a:solidFill>
                <a:latin typeface="Times New Roman" panose="02020603050405020304" pitchFamily="18" charset="0"/>
                <a:cs typeface="Times New Roman" panose="02020603050405020304" pitchFamily="18" charset="0"/>
              </a:rPr>
              <a:t>关键信息占比少</a:t>
            </a:r>
            <a:endParaRPr lang="zh-CN" altLang="en-US" sz="1865" dirty="0">
              <a:solidFill>
                <a:schemeClr val="bg1"/>
              </a:solidFill>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endParaRPr lang="en-US" altLang="zh-CN" sz="1865" dirty="0">
              <a:solidFill>
                <a:schemeClr val="bg1"/>
              </a:solidFill>
              <a:latin typeface="Times New Roman" panose="02020603050405020304" pitchFamily="18" charset="0"/>
              <a:cs typeface="Times New Roman" panose="02020603050405020304" pitchFamily="18" charset="0"/>
            </a:endParaRPr>
          </a:p>
        </p:txBody>
      </p:sp>
      <p:sp>
        <p:nvSpPr>
          <p:cNvPr id="111" name="箭头: 下 110"/>
          <p:cNvSpPr/>
          <p:nvPr/>
        </p:nvSpPr>
        <p:spPr>
          <a:xfrm>
            <a:off x="3336517" y="3274535"/>
            <a:ext cx="287135" cy="778941"/>
          </a:xfrm>
          <a:prstGeom prst="downArrow">
            <a:avLst>
              <a:gd name="adj1" fmla="val 50000"/>
              <a:gd name="adj2" fmla="val 74977"/>
            </a:avLst>
          </a:prstGeom>
          <a:noFill/>
          <a:ln w="1905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cxnSp>
        <p:nvCxnSpPr>
          <p:cNvPr id="94" name="直接连接符 93"/>
          <p:cNvCxnSpPr/>
          <p:nvPr/>
        </p:nvCxnSpPr>
        <p:spPr>
          <a:xfrm>
            <a:off x="6433579" y="917087"/>
            <a:ext cx="9541" cy="5579468"/>
          </a:xfrm>
          <a:prstGeom prst="line">
            <a:avLst/>
          </a:prstGeom>
          <a:ln w="28575">
            <a:solidFill>
              <a:srgbClr val="4A88D2"/>
            </a:solidFill>
            <a:prstDash val="sysDash"/>
          </a:ln>
        </p:spPr>
        <p:style>
          <a:lnRef idx="1">
            <a:schemeClr val="accent1"/>
          </a:lnRef>
          <a:fillRef idx="0">
            <a:schemeClr val="accent1"/>
          </a:fillRef>
          <a:effectRef idx="0">
            <a:schemeClr val="accent1"/>
          </a:effectRef>
          <a:fontRef idx="minor">
            <a:schemeClr val="tx1"/>
          </a:fontRef>
        </p:style>
      </p:cxnSp>
      <p:grpSp>
        <p:nvGrpSpPr>
          <p:cNvPr id="85" name="组合 84"/>
          <p:cNvGrpSpPr/>
          <p:nvPr/>
        </p:nvGrpSpPr>
        <p:grpSpPr>
          <a:xfrm>
            <a:off x="335842" y="1573927"/>
            <a:ext cx="1746617" cy="1646764"/>
            <a:chOff x="2059057" y="4019615"/>
            <a:chExt cx="1309963" cy="1235073"/>
          </a:xfrm>
        </p:grpSpPr>
        <p:sp>
          <p:nvSpPr>
            <p:cNvPr id="84" name="爆炸形: 8 pt  83"/>
            <p:cNvSpPr/>
            <p:nvPr/>
          </p:nvSpPr>
          <p:spPr>
            <a:xfrm>
              <a:off x="2059057" y="4019615"/>
              <a:ext cx="1309963" cy="1235073"/>
            </a:xfrm>
            <a:prstGeom prst="irregularSeal1">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9" name="文本框 98"/>
            <p:cNvSpPr txBox="1"/>
            <p:nvPr/>
          </p:nvSpPr>
          <p:spPr>
            <a:xfrm>
              <a:off x="2169710" y="4439097"/>
              <a:ext cx="1173542" cy="330041"/>
            </a:xfrm>
            <a:prstGeom prst="rect">
              <a:avLst/>
            </a:prstGeom>
            <a:noFill/>
          </p:spPr>
          <p:txBody>
            <a:bodyPr wrap="square" rtlCol="0">
              <a:spAutoFit/>
            </a:bodyPr>
            <a:lstStyle/>
            <a:p>
              <a:r>
                <a:rPr lang="en-US" altLang="zh-CN" sz="2265" b="1" dirty="0">
                  <a:solidFill>
                    <a:schemeClr val="bg1"/>
                  </a:solidFill>
                  <a:latin typeface="Times New Roman" panose="02020603050405020304" pitchFamily="18" charset="0"/>
                  <a:cs typeface="Times New Roman" panose="02020603050405020304" pitchFamily="18" charset="0"/>
                </a:rPr>
                <a:t>Problems</a:t>
              </a:r>
              <a:endParaRPr lang="zh-CN" altLang="en-US" sz="2265" b="1" dirty="0">
                <a:solidFill>
                  <a:schemeClr val="bg1"/>
                </a:solidFill>
                <a:latin typeface="Times New Roman" panose="02020603050405020304" pitchFamily="18" charset="0"/>
                <a:cs typeface="Times New Roman" panose="02020603050405020304" pitchFamily="18" charset="0"/>
              </a:endParaRPr>
            </a:p>
          </p:txBody>
        </p:sp>
      </p:grpSp>
      <p:pic>
        <p:nvPicPr>
          <p:cNvPr id="2" name="图片 1"/>
          <p:cNvPicPr>
            <a:picLocks noChangeAspect="1"/>
          </p:cNvPicPr>
          <p:nvPr/>
        </p:nvPicPr>
        <p:blipFill>
          <a:blip r:embed="rId1"/>
          <a:stretch>
            <a:fillRect/>
          </a:stretch>
        </p:blipFill>
        <p:spPr>
          <a:xfrm>
            <a:off x="945601" y="4152843"/>
            <a:ext cx="1368883" cy="1381616"/>
          </a:xfrm>
          <a:prstGeom prst="rect">
            <a:avLst/>
          </a:prstGeom>
        </p:spPr>
      </p:pic>
      <p:pic>
        <p:nvPicPr>
          <p:cNvPr id="3" name="图片 2"/>
          <p:cNvPicPr>
            <a:picLocks noChangeAspect="1"/>
          </p:cNvPicPr>
          <p:nvPr/>
        </p:nvPicPr>
        <p:blipFill>
          <a:blip r:embed="rId1"/>
          <a:stretch>
            <a:fillRect/>
          </a:stretch>
        </p:blipFill>
        <p:spPr>
          <a:xfrm>
            <a:off x="2744714" y="4152843"/>
            <a:ext cx="1368883" cy="1381616"/>
          </a:xfrm>
          <a:prstGeom prst="rect">
            <a:avLst/>
          </a:prstGeom>
        </p:spPr>
      </p:pic>
      <p:pic>
        <p:nvPicPr>
          <p:cNvPr id="4" name="图片 3"/>
          <p:cNvPicPr>
            <a:picLocks noChangeAspect="1"/>
          </p:cNvPicPr>
          <p:nvPr/>
        </p:nvPicPr>
        <p:blipFill>
          <a:blip r:embed="rId2"/>
          <a:stretch>
            <a:fillRect/>
          </a:stretch>
        </p:blipFill>
        <p:spPr>
          <a:xfrm>
            <a:off x="4543829" y="4172176"/>
            <a:ext cx="1368883" cy="1368883"/>
          </a:xfrm>
          <a:prstGeom prst="rect">
            <a:avLst/>
          </a:prstGeom>
        </p:spPr>
      </p:pic>
      <p:sp>
        <p:nvSpPr>
          <p:cNvPr id="5" name="文本框 4"/>
          <p:cNvSpPr txBox="1"/>
          <p:nvPr/>
        </p:nvSpPr>
        <p:spPr>
          <a:xfrm>
            <a:off x="1071034" y="5601384"/>
            <a:ext cx="1118015" cy="337185"/>
          </a:xfrm>
          <a:prstGeom prst="rect">
            <a:avLst/>
          </a:prstGeom>
          <a:noFill/>
        </p:spPr>
        <p:txBody>
          <a:bodyPr wrap="square">
            <a:spAutoFit/>
          </a:bodyPr>
          <a:lstStyle/>
          <a:p>
            <a:r>
              <a:rPr lang="zh-CN" altLang="en-US" sz="1600" dirty="0">
                <a:latin typeface="宋体" panose="02010600030101010101" pitchFamily="2" charset="-122"/>
                <a:ea typeface="宋体" panose="02010600030101010101" pitchFamily="2" charset="-122"/>
                <a:sym typeface="微软雅黑" panose="020B0503020204020204" charset="-122"/>
              </a:rPr>
              <a:t>原始图像</a:t>
            </a:r>
            <a:endParaRPr lang="zh-CN" altLang="en-US" sz="1600" dirty="0">
              <a:latin typeface="宋体" panose="02010600030101010101" pitchFamily="2" charset="-122"/>
              <a:ea typeface="宋体" panose="02010600030101010101" pitchFamily="2" charset="-122"/>
            </a:endParaRPr>
          </a:p>
        </p:txBody>
      </p:sp>
      <p:sp>
        <p:nvSpPr>
          <p:cNvPr id="6" name="文本框 5"/>
          <p:cNvSpPr txBox="1"/>
          <p:nvPr/>
        </p:nvSpPr>
        <p:spPr>
          <a:xfrm>
            <a:off x="2692927" y="5601386"/>
            <a:ext cx="1472456" cy="337185"/>
          </a:xfrm>
          <a:prstGeom prst="rect">
            <a:avLst/>
          </a:prstGeom>
          <a:noFill/>
        </p:spPr>
        <p:txBody>
          <a:bodyPr wrap="square">
            <a:spAutoFit/>
          </a:bodyPr>
          <a:lstStyle/>
          <a:p>
            <a:r>
              <a:rPr lang="zh-CN" altLang="en-US" sz="1600" dirty="0">
                <a:latin typeface="宋体" panose="02010600030101010101" pitchFamily="2" charset="-122"/>
                <a:ea typeface="宋体" panose="02010600030101010101" pitchFamily="2" charset="-122"/>
                <a:sym typeface="微软雅黑" panose="020B0503020204020204" charset="-122"/>
              </a:rPr>
              <a:t>不可视水印图</a:t>
            </a:r>
            <a:endParaRPr lang="zh-CN" altLang="en-US" sz="1600" dirty="0">
              <a:latin typeface="宋体" panose="02010600030101010101" pitchFamily="2" charset="-122"/>
              <a:ea typeface="宋体" panose="02010600030101010101" pitchFamily="2" charset="-122"/>
            </a:endParaRPr>
          </a:p>
        </p:txBody>
      </p:sp>
      <p:sp>
        <p:nvSpPr>
          <p:cNvPr id="7" name="文本框 6"/>
          <p:cNvSpPr txBox="1"/>
          <p:nvPr/>
        </p:nvSpPr>
        <p:spPr>
          <a:xfrm>
            <a:off x="4579987" y="5601384"/>
            <a:ext cx="1368884" cy="337185"/>
          </a:xfrm>
          <a:prstGeom prst="rect">
            <a:avLst/>
          </a:prstGeom>
          <a:noFill/>
        </p:spPr>
        <p:txBody>
          <a:bodyPr wrap="square">
            <a:spAutoFit/>
          </a:bodyPr>
          <a:lstStyle/>
          <a:p>
            <a:r>
              <a:rPr lang="zh-CN" altLang="en-US" sz="1600" dirty="0">
                <a:latin typeface="宋体" panose="02010600030101010101" pitchFamily="2" charset="-122"/>
                <a:ea typeface="宋体" panose="02010600030101010101" pitchFamily="2" charset="-122"/>
                <a:sym typeface="微软雅黑" panose="020B0503020204020204" charset="-122"/>
              </a:rPr>
              <a:t>可视水印图</a:t>
            </a:r>
            <a:endParaRPr lang="zh-CN" altLang="en-US" sz="1600" dirty="0">
              <a:latin typeface="宋体" panose="02010600030101010101" pitchFamily="2" charset="-122"/>
              <a:ea typeface="宋体" panose="02010600030101010101" pitchFamily="2" charset="-122"/>
            </a:endParaRPr>
          </a:p>
        </p:txBody>
      </p:sp>
      <p:pic>
        <p:nvPicPr>
          <p:cNvPr id="10" name="图形 9" descr="复选标记 纯色填充"/>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891914" y="3888560"/>
            <a:ext cx="516833" cy="516833"/>
          </a:xfrm>
          <a:prstGeom prst="rect">
            <a:avLst/>
          </a:prstGeom>
        </p:spPr>
      </p:pic>
      <p:pic>
        <p:nvPicPr>
          <p:cNvPr id="12" name="图形 11" descr="关闭 纯色填充"/>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645590" y="3894426"/>
            <a:ext cx="516833" cy="516833"/>
          </a:xfrm>
          <a:prstGeom prst="rect">
            <a:avLst/>
          </a:prstGeom>
        </p:spPr>
      </p:pic>
      <p:sp>
        <p:nvSpPr>
          <p:cNvPr id="16" name="文本框 15"/>
          <p:cNvSpPr txBox="1"/>
          <p:nvPr/>
        </p:nvSpPr>
        <p:spPr>
          <a:xfrm>
            <a:off x="6544161" y="1017677"/>
            <a:ext cx="5103543" cy="2388346"/>
          </a:xfrm>
          <a:prstGeom prst="rect">
            <a:avLst/>
          </a:prstGeom>
          <a:noFill/>
        </p:spPr>
        <p:txBody>
          <a:bodyPr wrap="square" rtlCol="0">
            <a:spAutoFit/>
          </a:bodyPr>
          <a:lstStyle/>
          <a:p>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        磁共振弥散成像</a:t>
            </a:r>
            <a:r>
              <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a:t>
            </a:r>
            <a:r>
              <a:rPr lang="en-US" altLang="zh-CN" sz="1865" b="1" dirty="0" err="1">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dMRI</a:t>
            </a:r>
            <a:r>
              <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a:t>
            </a:r>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已经成为研究神经元组织微观结构特性和重建大脑结构连接的首选方法。</a:t>
            </a:r>
            <a:endPar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endParaRPr>
          </a:p>
          <a:p>
            <a:r>
              <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        </a:t>
            </a:r>
            <a:r>
              <a:rPr lang="en-US" altLang="zh-CN" sz="1865" b="1" dirty="0" err="1">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dMRI</a:t>
            </a:r>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通过</a:t>
            </a:r>
            <a:r>
              <a:rPr lang="zh-CN" altLang="en-US" sz="1865" b="1" dirty="0"/>
              <a:t>测量水分子的扩散，并间接绘制人类大脑的轴突连接</a:t>
            </a:r>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，广泛应用于神经科学和临床。</a:t>
            </a:r>
            <a:endPar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endParaRPr>
          </a:p>
          <a:p>
            <a:r>
              <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        </a:t>
            </a:r>
            <a:r>
              <a:rPr lang="en-US" altLang="zh-CN" sz="1865" b="1" dirty="0" err="1">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dMRI</a:t>
            </a:r>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图像包括弥散加权图像</a:t>
            </a:r>
            <a:r>
              <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(DWI)</a:t>
            </a:r>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和弥散张量图像</a:t>
            </a:r>
            <a:r>
              <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(DTI)</a:t>
            </a:r>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rPr>
              <a:t>。</a:t>
            </a:r>
            <a:endPar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sym typeface="Calibri" panose="020F0502020204030204" pitchFamily="34" charset="0"/>
            </a:endParaRPr>
          </a:p>
        </p:txBody>
      </p:sp>
      <p:sp>
        <p:nvSpPr>
          <p:cNvPr id="20" name="文本框 19"/>
          <p:cNvSpPr txBox="1"/>
          <p:nvPr/>
        </p:nvSpPr>
        <p:spPr>
          <a:xfrm>
            <a:off x="6544161" y="3706821"/>
            <a:ext cx="5199817" cy="1527341"/>
          </a:xfrm>
          <a:prstGeom prst="rect">
            <a:avLst/>
          </a:prstGeom>
          <a:noFill/>
        </p:spPr>
        <p:txBody>
          <a:bodyPr wrap="square">
            <a:spAutoFit/>
          </a:bodyPr>
          <a:lstStyle/>
          <a:p>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rPr>
              <a:t>① 平均弥散率</a:t>
            </a:r>
            <a:r>
              <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rPr>
              <a:t>(MD)</a:t>
            </a:r>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rPr>
              <a:t>：反应水分子的平均扩散能力。 </a:t>
            </a:r>
            <a:endPar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endParaRPr>
          </a:p>
          <a:p>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rPr>
              <a:t>② 各向异性分数</a:t>
            </a:r>
            <a:r>
              <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rPr>
              <a:t>(FA)</a:t>
            </a:r>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rPr>
              <a:t>：反应水分子的扩散方向是否具有一致性。</a:t>
            </a:r>
            <a:endPar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endParaRPr>
          </a:p>
          <a:p>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rPr>
              <a:t>③ 主轴方向偏转角</a:t>
            </a:r>
            <a:r>
              <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rPr>
              <a:t>(α</a:t>
            </a:r>
            <a:r>
              <a:rPr lang="en-US" altLang="zh-CN" sz="1865" b="1" baseline="-25000" dirty="0">
                <a:solidFill>
                  <a:srgbClr val="333333"/>
                </a:solidFill>
                <a:latin typeface="Times New Roman" panose="02020603050405020304" pitchFamily="18" charset="0"/>
                <a:ea typeface="宋体" panose="02010600030101010101" pitchFamily="2" charset="-122"/>
                <a:cs typeface="Times New Roman" panose="02020603050405020304" pitchFamily="18" charset="0"/>
              </a:rPr>
              <a:t>AC</a:t>
            </a:r>
            <a:r>
              <a:rPr lang="en-US" altLang="zh-CN"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rPr>
              <a:t>：反应纤维走向。</a:t>
            </a:r>
            <a:endParaRPr lang="zh-CN" altLang="en-US" sz="1865" b="1" dirty="0">
              <a:solidFill>
                <a:srgbClr val="333333"/>
              </a:solidFill>
              <a:latin typeface="Times New Roman" panose="02020603050405020304" pitchFamily="18" charset="0"/>
              <a:ea typeface="宋体" panose="02010600030101010101" pitchFamily="2" charset="-122"/>
              <a:cs typeface="Times New Roman" panose="02020603050405020304" pitchFamily="18" charset="0"/>
            </a:endParaRPr>
          </a:p>
        </p:txBody>
      </p:sp>
      <p:grpSp>
        <p:nvGrpSpPr>
          <p:cNvPr id="11" name="组合 10"/>
          <p:cNvGrpSpPr/>
          <p:nvPr/>
        </p:nvGrpSpPr>
        <p:grpSpPr>
          <a:xfrm>
            <a:off x="407438" y="171919"/>
            <a:ext cx="670385" cy="604428"/>
            <a:chOff x="5424755" y="1340768"/>
            <a:chExt cx="670560" cy="604586"/>
          </a:xfrm>
        </p:grpSpPr>
        <p:grpSp>
          <p:nvGrpSpPr>
            <p:cNvPr id="14" name="组合 13"/>
            <p:cNvGrpSpPr/>
            <p:nvPr/>
          </p:nvGrpSpPr>
          <p:grpSpPr>
            <a:xfrm>
              <a:off x="5424755" y="1340768"/>
              <a:ext cx="670560" cy="604586"/>
              <a:chOff x="3720691" y="2824413"/>
              <a:chExt cx="1341120" cy="1209172"/>
            </a:xfrm>
          </p:grpSpPr>
          <p:sp>
            <p:nvSpPr>
              <p:cNvPr id="9" name="Freeform 5"/>
              <p:cNvSpPr/>
              <p:nvPr>
                <p:custDataLst>
                  <p:tags r:id="rId7"/>
                </p:custDataLst>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7" name="Freeform 5"/>
              <p:cNvSpPr/>
              <p:nvPr>
                <p:custDataLst>
                  <p:tags r:id="rId8"/>
                </p:custDataLst>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15" name="Freeform 5"/>
            <p:cNvSpPr/>
            <p:nvPr>
              <p:custDataLst>
                <p:tags r:id="rId9"/>
              </p:custDataLst>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13" name="文本框 9"/>
          <p:cNvSpPr txBox="1"/>
          <p:nvPr>
            <p:custDataLst>
              <p:tags r:id="rId10"/>
            </p:custDataLst>
          </p:nvPr>
        </p:nvSpPr>
        <p:spPr>
          <a:xfrm>
            <a:off x="1124442" y="290670"/>
            <a:ext cx="1871720" cy="346228"/>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r>
              <a:rPr lang="zh-CN" altLang="en-US" b="1" dirty="0">
                <a:solidFill>
                  <a:srgbClr val="414455"/>
                </a:solidFill>
                <a:latin typeface="微软雅黑" panose="020B0503020204020204" charset="-122"/>
                <a:ea typeface="微软雅黑" panose="020B0503020204020204" charset="-122"/>
              </a:rPr>
              <a:t>研究背景和意义</a:t>
            </a:r>
            <a:endParaRPr lang="zh-CN" altLang="en-US" b="1" dirty="0">
              <a:solidFill>
                <a:srgbClr val="414455"/>
              </a:solidFill>
              <a:latin typeface="微软雅黑" panose="020B0503020204020204" charset="-122"/>
              <a:ea typeface="微软雅黑" panose="020B0503020204020204" charset="-122"/>
            </a:endParaRPr>
          </a:p>
        </p:txBody>
      </p:sp>
      <p:sp>
        <p:nvSpPr>
          <p:cNvPr id="18" name="Freeform 126"/>
          <p:cNvSpPr>
            <a:spLocks noChangeAspect="1" noEditPoints="1"/>
          </p:cNvSpPr>
          <p:nvPr>
            <p:custDataLst>
              <p:tags r:id="rId11"/>
            </p:custDataLst>
          </p:nvPr>
        </p:nvSpPr>
        <p:spPr bwMode="auto">
          <a:xfrm>
            <a:off x="611535"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50" name="文本框 49"/>
          <p:cNvSpPr txBox="1"/>
          <p:nvPr>
            <p:custDataLst>
              <p:tags r:id="rId12"/>
            </p:custDataLst>
          </p:nvPr>
        </p:nvSpPr>
        <p:spPr>
          <a:xfrm>
            <a:off x="2379345" y="6005195"/>
            <a:ext cx="1617980" cy="337185"/>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1-2 </a:t>
            </a:r>
            <a:r>
              <a:rPr lang="zh-CN" altLang="en-US" sz="1600" dirty="0">
                <a:latin typeface="+mn-ea"/>
                <a:cs typeface="+mn-ea"/>
                <a:sym typeface="微软雅黑" panose="020B0503020204020204" charset="-122"/>
              </a:rPr>
              <a:t>水印分类</a:t>
            </a:r>
            <a:endParaRPr lang="zh-CN" altLang="en-US" sz="1600" dirty="0">
              <a:latin typeface="+mn-ea"/>
              <a:cs typeface="+mn-ea"/>
              <a:sym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07438" y="171919"/>
            <a:ext cx="670385" cy="604428"/>
            <a:chOff x="5424755" y="1340768"/>
            <a:chExt cx="670560" cy="604586"/>
          </a:xfrm>
        </p:grpSpPr>
        <p:grpSp>
          <p:nvGrpSpPr>
            <p:cNvPr id="14" name="组合 13"/>
            <p:cNvGrpSpPr/>
            <p:nvPr/>
          </p:nvGrpSpPr>
          <p:grpSpPr>
            <a:xfrm>
              <a:off x="5424755" y="1340768"/>
              <a:ext cx="670560" cy="604586"/>
              <a:chOff x="3720691" y="2824413"/>
              <a:chExt cx="1341120" cy="1209172"/>
            </a:xfrm>
          </p:grpSpPr>
          <p:sp>
            <p:nvSpPr>
              <p:cNvPr id="16"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7"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15"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12" name="文本框 9"/>
          <p:cNvSpPr txBox="1"/>
          <p:nvPr/>
        </p:nvSpPr>
        <p:spPr>
          <a:xfrm>
            <a:off x="1124442" y="290670"/>
            <a:ext cx="1871720" cy="346228"/>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r>
              <a:rPr lang="zh-CN" altLang="en-US" b="1" dirty="0">
                <a:solidFill>
                  <a:srgbClr val="414455"/>
                </a:solidFill>
                <a:latin typeface="微软雅黑" panose="020B0503020204020204" charset="-122"/>
                <a:ea typeface="微软雅黑" panose="020B0503020204020204" charset="-122"/>
              </a:rPr>
              <a:t>研究背景和意义</a:t>
            </a:r>
            <a:endParaRPr lang="zh-CN" altLang="en-US" b="1" dirty="0">
              <a:solidFill>
                <a:srgbClr val="414455"/>
              </a:solidFill>
              <a:latin typeface="微软雅黑" panose="020B0503020204020204" charset="-122"/>
              <a:ea typeface="微软雅黑" panose="020B0503020204020204" charset="-122"/>
            </a:endParaRPr>
          </a:p>
        </p:txBody>
      </p:sp>
      <p:sp>
        <p:nvSpPr>
          <p:cNvPr id="13" name="Freeform 126"/>
          <p:cNvSpPr>
            <a:spLocks noChangeAspect="1" noEditPoints="1"/>
          </p:cNvSpPr>
          <p:nvPr/>
        </p:nvSpPr>
        <p:spPr bwMode="auto">
          <a:xfrm>
            <a:off x="611535"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pic>
        <p:nvPicPr>
          <p:cNvPr id="56" name="图片 5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625850" y="3011805"/>
            <a:ext cx="7794625" cy="2745740"/>
          </a:xfrm>
          <a:prstGeom prst="rect">
            <a:avLst/>
          </a:prstGeom>
        </p:spPr>
      </p:pic>
      <p:sp>
        <p:nvSpPr>
          <p:cNvPr id="100" name="文本框 99"/>
          <p:cNvSpPr txBox="1"/>
          <p:nvPr/>
        </p:nvSpPr>
        <p:spPr>
          <a:xfrm>
            <a:off x="428625" y="1198245"/>
            <a:ext cx="11289665" cy="1291590"/>
          </a:xfrm>
          <a:prstGeom prst="rect">
            <a:avLst/>
          </a:prstGeom>
          <a:noFill/>
          <a:ln w="9525">
            <a:noFill/>
          </a:ln>
        </p:spPr>
        <p:txBody>
          <a:bodyPr wrap="square">
            <a:spAutoFit/>
          </a:bodyPr>
          <a:lstStyle/>
          <a:p>
            <a:pPr indent="127000" fontAlgn="auto">
              <a:lnSpc>
                <a:spcPct val="150000"/>
              </a:lnSpc>
            </a:pPr>
            <a:r>
              <a:rPr lang="en-US" altLang="zh-CN"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rPr>
              <a:t> </a:t>
            </a:r>
            <a:r>
              <a:rPr lang="zh-CN" altLang="en-US"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rPr>
              <a:t>弥散加权成像(Diffusion-Weighted Imaging, DWI)</a:t>
            </a:r>
            <a:endParaRPr lang="zh-CN" altLang="en-US"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endParaRPr>
          </a:p>
          <a:p>
            <a:pPr indent="127000" fontAlgn="auto">
              <a:lnSpc>
                <a:spcPct val="150000"/>
              </a:lnSpc>
            </a:pPr>
            <a:r>
              <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 </a:t>
            </a:r>
            <a:r>
              <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作为一种</a:t>
            </a:r>
            <a:r>
              <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4</a:t>
            </a:r>
            <a:r>
              <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维医学图像，用来获取关于组织微结构和功能状态的信息，在神经学、肿瘤学、心脏病学等领域有着广泛的应用。</a:t>
            </a:r>
            <a:endPar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endParaRPr>
          </a:p>
        </p:txBody>
      </p:sp>
      <p:sp>
        <p:nvSpPr>
          <p:cNvPr id="18" name="文本框 17"/>
          <p:cNvSpPr txBox="1"/>
          <p:nvPr/>
        </p:nvSpPr>
        <p:spPr>
          <a:xfrm>
            <a:off x="499745" y="2423795"/>
            <a:ext cx="3718560" cy="1660525"/>
          </a:xfrm>
          <a:prstGeom prst="rect">
            <a:avLst/>
          </a:prstGeom>
          <a:noFill/>
        </p:spPr>
        <p:txBody>
          <a:bodyPr wrap="square" rtlCol="0" anchor="t">
            <a:spAutoFit/>
          </a:bodyPr>
          <a:lstStyle/>
          <a:p>
            <a:pPr indent="127000" algn="l">
              <a:lnSpc>
                <a:spcPct val="150000"/>
              </a:lnSpc>
              <a:buClrTx/>
              <a:buSzTx/>
              <a:buFontTx/>
            </a:pPr>
            <a:r>
              <a:rPr lang="zh-CN" altLang="en-US"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sym typeface="+mn-ea"/>
              </a:rPr>
              <a:t>DWI的数据结构</a:t>
            </a:r>
            <a:endParaRPr lang="zh-CN" altLang="en-US"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sym typeface="+mn-ea"/>
            </a:endParaRPr>
          </a:p>
          <a:p>
            <a:pPr algn="l" fontAlgn="auto">
              <a:lnSpc>
                <a:spcPct val="150000"/>
              </a:lnSpc>
            </a:pPr>
            <a:r>
              <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  </a:t>
            </a:r>
            <a:r>
              <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前二维表示器官切片</a:t>
            </a:r>
            <a:endPar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endParaRPr>
          </a:p>
          <a:p>
            <a:pPr algn="l" fontAlgn="auto">
              <a:lnSpc>
                <a:spcPct val="150000"/>
              </a:lnSpc>
            </a:pPr>
            <a:r>
              <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  </a:t>
            </a:r>
            <a:r>
              <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第三维表示断层距离的数量</a:t>
            </a:r>
            <a:endPar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endParaRPr>
          </a:p>
          <a:p>
            <a:pPr algn="l" fontAlgn="auto">
              <a:lnSpc>
                <a:spcPct val="150000"/>
              </a:lnSpc>
            </a:pPr>
            <a:r>
              <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  </a:t>
            </a:r>
            <a:r>
              <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第四维表示扩散梯度方向的数量</a:t>
            </a:r>
            <a:endPar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endParaRPr>
          </a:p>
        </p:txBody>
      </p:sp>
      <p:sp>
        <p:nvSpPr>
          <p:cNvPr id="19" name="文本框 18"/>
          <p:cNvSpPr txBox="1"/>
          <p:nvPr/>
        </p:nvSpPr>
        <p:spPr>
          <a:xfrm>
            <a:off x="499745" y="4363085"/>
            <a:ext cx="3718560" cy="2030095"/>
          </a:xfrm>
          <a:prstGeom prst="rect">
            <a:avLst/>
          </a:prstGeom>
          <a:noFill/>
        </p:spPr>
        <p:txBody>
          <a:bodyPr wrap="square" rtlCol="0" anchor="t">
            <a:spAutoFit/>
          </a:bodyPr>
          <a:lstStyle/>
          <a:p>
            <a:pPr indent="127000" algn="l">
              <a:lnSpc>
                <a:spcPct val="150000"/>
              </a:lnSpc>
              <a:buClrTx/>
              <a:buSzTx/>
              <a:buFontTx/>
            </a:pPr>
            <a:r>
              <a:rPr lang="zh-CN" altLang="en-US"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sym typeface="+mn-ea"/>
              </a:rPr>
              <a:t>DWI的数据特征</a:t>
            </a:r>
            <a:endParaRPr lang="zh-CN" altLang="en-US"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sym typeface="+mn-ea"/>
            </a:endParaRPr>
          </a:p>
          <a:p>
            <a:pPr algn="l" fontAlgn="auto">
              <a:lnSpc>
                <a:spcPct val="150000"/>
              </a:lnSpc>
            </a:pPr>
            <a:r>
              <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sym typeface="+mn-ea"/>
              </a:rPr>
              <a:t>  </a:t>
            </a:r>
            <a:r>
              <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sym typeface="+mn-ea"/>
              </a:rPr>
              <a:t>苛刻的弥散加权系数特征</a:t>
            </a:r>
            <a:r>
              <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 </a:t>
            </a:r>
            <a:endPar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endParaRPr>
          </a:p>
          <a:p>
            <a:pPr algn="l" fontAlgn="auto">
              <a:lnSpc>
                <a:spcPct val="150000"/>
              </a:lnSpc>
            </a:pPr>
            <a:r>
              <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  </a:t>
            </a:r>
            <a:r>
              <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复杂的边缘纹理特征</a:t>
            </a:r>
            <a:endPar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endParaRPr>
          </a:p>
          <a:p>
            <a:pPr algn="l" fontAlgn="auto">
              <a:lnSpc>
                <a:spcPct val="150000"/>
              </a:lnSpc>
            </a:pPr>
            <a:r>
              <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 </a:t>
            </a:r>
            <a:r>
              <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 更高的数据精度</a:t>
            </a:r>
            <a:endPar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endParaRPr>
          </a:p>
          <a:p>
            <a:pPr algn="l" fontAlgn="auto">
              <a:lnSpc>
                <a:spcPct val="150000"/>
              </a:lnSpc>
            </a:pPr>
            <a:r>
              <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rPr>
              <a:t> </a:t>
            </a:r>
            <a:endParaRPr lang="zh-CN" altLang="en-US" sz="1600" spc="50" dirty="0">
              <a:ln w="3175">
                <a:noFill/>
              </a:ln>
              <a:solidFill>
                <a:sysClr val="windowText" lastClr="000000"/>
              </a:solidFill>
              <a:effectLst>
                <a:outerShdw blurRad="38100" dist="19050" dir="2700000" algn="tl" rotWithShape="0">
                  <a:schemeClr val="dk1">
                    <a:alpha val="40000"/>
                  </a:schemeClr>
                </a:outerShdw>
              </a:effectLst>
              <a:latin typeface="+mn-ea"/>
              <a:cs typeface="+mn-ea"/>
            </a:endParaRPr>
          </a:p>
        </p:txBody>
      </p:sp>
      <p:sp>
        <p:nvSpPr>
          <p:cNvPr id="50" name="文本框 49"/>
          <p:cNvSpPr txBox="1"/>
          <p:nvPr/>
        </p:nvSpPr>
        <p:spPr>
          <a:xfrm>
            <a:off x="5969096" y="5983789"/>
            <a:ext cx="3893384" cy="337185"/>
          </a:xfrm>
          <a:prstGeom prst="rect">
            <a:avLst/>
          </a:prstGeom>
          <a:noFill/>
        </p:spPr>
        <p:txBody>
          <a:bodyPr wrap="square">
            <a:spAutoFit/>
          </a:bodyPr>
          <a:lstStyle/>
          <a:p>
            <a:pPr eaLnBrk="1" hangingPunct="1"/>
            <a:r>
              <a:rPr lang="zh-CN" altLang="zh-CN" sz="1600" dirty="0">
                <a:latin typeface="+mn-ea"/>
                <a:cs typeface="+mn-ea"/>
                <a:sym typeface="微软雅黑" panose="020B0503020204020204" charset="-122"/>
              </a:rPr>
              <a:t>图</a:t>
            </a:r>
            <a:r>
              <a:rPr lang="en-US" altLang="zh-CN" sz="1600" dirty="0">
                <a:latin typeface="+mn-ea"/>
                <a:cs typeface="+mn-ea"/>
                <a:sym typeface="微软雅黑" panose="020B0503020204020204" charset="-122"/>
              </a:rPr>
              <a:t>1-3 DWI</a:t>
            </a:r>
            <a:r>
              <a:rPr lang="zh-CN" altLang="en-US" sz="1600" dirty="0">
                <a:latin typeface="+mn-ea"/>
                <a:cs typeface="+mn-ea"/>
                <a:sym typeface="微软雅黑" panose="020B0503020204020204" charset="-122"/>
              </a:rPr>
              <a:t>的数据结构示意图</a:t>
            </a:r>
            <a:endParaRPr lang="zh-CN" altLang="en-US" sz="1600" dirty="0">
              <a:latin typeface="+mn-ea"/>
              <a:cs typeface="+mn-ea"/>
              <a:sym typeface="微软雅黑" panose="020B050302020402020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07438" y="171919"/>
            <a:ext cx="670385" cy="604428"/>
            <a:chOff x="5424755" y="1340768"/>
            <a:chExt cx="670560" cy="604586"/>
          </a:xfrm>
        </p:grpSpPr>
        <p:grpSp>
          <p:nvGrpSpPr>
            <p:cNvPr id="14" name="组合 13"/>
            <p:cNvGrpSpPr/>
            <p:nvPr/>
          </p:nvGrpSpPr>
          <p:grpSpPr>
            <a:xfrm>
              <a:off x="5424755" y="1340768"/>
              <a:ext cx="670560" cy="604586"/>
              <a:chOff x="3720691" y="2824413"/>
              <a:chExt cx="1341120" cy="1209172"/>
            </a:xfrm>
          </p:grpSpPr>
          <p:sp>
            <p:nvSpPr>
              <p:cNvPr id="16" name="Freeform 5"/>
              <p:cNvSpPr/>
              <p:nvPr/>
            </p:nvSpPr>
            <p:spPr bwMode="auto">
              <a:xfrm rot="1855731">
                <a:off x="3720691" y="2824413"/>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16200000" scaled="0"/>
              </a:gradFill>
              <a:ln w="12700" cap="flat">
                <a:noFill/>
                <a:prstDash val="solid"/>
                <a:miter lim="800000"/>
              </a:ln>
              <a:effectLst>
                <a:outerShdw blurRad="190500" dist="1143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7" name="Freeform 5"/>
              <p:cNvSpPr/>
              <p:nvPr/>
            </p:nvSpPr>
            <p:spPr bwMode="auto">
              <a:xfrm rot="1855731">
                <a:off x="3764581" y="2863367"/>
                <a:ext cx="1264630" cy="114020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D3D3D3"/>
                  </a:gs>
                  <a:gs pos="100000">
                    <a:srgbClr val="F9F9F9"/>
                  </a:gs>
                </a:gsLst>
                <a:lin ang="21594000" scaled="0"/>
              </a:gradFill>
              <a:ln w="12700" cap="flat">
                <a:noFill/>
                <a:prstDash val="solid"/>
                <a:miter lim="800000"/>
              </a:ln>
              <a:effectLst>
                <a:outerShdw blurRad="50800" dist="38100" dir="2700000" algn="tl" rotWithShape="0">
                  <a:prstClr val="black">
                    <a:alpha val="40000"/>
                  </a:prstClr>
                </a:outerShdw>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15" name="Freeform 5"/>
            <p:cNvSpPr/>
            <p:nvPr/>
          </p:nvSpPr>
          <p:spPr bwMode="auto">
            <a:xfrm rot="1855731">
              <a:off x="5470180" y="1383052"/>
              <a:ext cx="576760" cy="52001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414455"/>
              </a:solidFill>
              <a:prstDash val="sysDash"/>
              <a:miter lim="800000"/>
            </a:ln>
            <a:effectLst/>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12" name="文本框 9"/>
          <p:cNvSpPr txBox="1"/>
          <p:nvPr/>
        </p:nvSpPr>
        <p:spPr>
          <a:xfrm>
            <a:off x="1124442" y="290670"/>
            <a:ext cx="2348600" cy="346228"/>
          </a:xfrm>
          <a:prstGeom prst="rect">
            <a:avLst/>
          </a:prstGeom>
          <a:noFill/>
        </p:spPr>
        <p:txBody>
          <a:bodyPr wrap="square" lIns="68561" tIns="34280" rIns="68561" bIns="3428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r>
              <a:rPr lang="zh-CN" altLang="en-US" b="1" dirty="0">
                <a:solidFill>
                  <a:srgbClr val="414455"/>
                </a:solidFill>
                <a:latin typeface="微软雅黑" panose="020B0503020204020204" charset="-122"/>
                <a:ea typeface="微软雅黑" panose="020B0503020204020204" charset="-122"/>
              </a:rPr>
              <a:t>弥散张量磁共振图像</a:t>
            </a:r>
            <a:endParaRPr lang="zh-CN" altLang="en-US" b="1" dirty="0">
              <a:solidFill>
                <a:srgbClr val="414455"/>
              </a:solidFill>
              <a:latin typeface="微软雅黑" panose="020B0503020204020204" charset="-122"/>
              <a:ea typeface="微软雅黑" panose="020B0503020204020204" charset="-122"/>
            </a:endParaRPr>
          </a:p>
        </p:txBody>
      </p:sp>
      <p:sp>
        <p:nvSpPr>
          <p:cNvPr id="13" name="Freeform 126"/>
          <p:cNvSpPr>
            <a:spLocks noChangeAspect="1" noEditPoints="1"/>
          </p:cNvSpPr>
          <p:nvPr/>
        </p:nvSpPr>
        <p:spPr bwMode="auto">
          <a:xfrm>
            <a:off x="611535" y="332909"/>
            <a:ext cx="267832" cy="3351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rgbClr val="1C50A2"/>
          </a:solidFill>
          <a:ln>
            <a:noFill/>
          </a:ln>
        </p:spPr>
        <p:txBody>
          <a:bodyPr vert="horz" wrap="square" lIns="91416" tIns="45708" rIns="91416" bIns="4570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234" name="ïṣḻïḑè"/>
          <p:cNvSpPr txBox="1"/>
          <p:nvPr/>
        </p:nvSpPr>
        <p:spPr>
          <a:xfrm>
            <a:off x="1017270" y="2438400"/>
            <a:ext cx="6122035" cy="582295"/>
          </a:xfrm>
          <a:prstGeom prst="rect">
            <a:avLst/>
          </a:prstGeom>
          <a:noFill/>
          <a:ln>
            <a:noFill/>
          </a:ln>
        </p:spPr>
        <p:txBody>
          <a:bodyPr wrap="none" lIns="90000" tIns="46800" rIns="90000" bIns="46800" anchor="t" anchorCtr="0">
            <a:noAutofit/>
          </a:bodyPr>
          <a:lstStyle/>
          <a:p>
            <a:pPr marL="0" marR="0" lvl="0" indent="0" algn="l" rtl="0">
              <a:spcBef>
                <a:spcPts val="0"/>
              </a:spcBef>
              <a:spcAft>
                <a:spcPts val="300"/>
              </a:spcAft>
              <a:buSzPct val="25000"/>
              <a:buNone/>
            </a:pPr>
            <a:r>
              <a:rPr lang="zh-CN" altLang="en-US" sz="2000" b="1" i="0" u="none" strike="noStrike" cap="none" spc="50" baseline="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rPr>
              <a:t>DT-MRI的数据结构：维度为五的图像数据集合</a:t>
            </a:r>
            <a:r>
              <a:rPr lang="zh-CN" altLang="en-US"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rPr>
              <a:t>[1]</a:t>
            </a:r>
            <a:endParaRPr lang="zh-CN" altLang="en-US" sz="2000" b="1" i="0" u="none" strike="noStrike" cap="none" spc="50" baseline="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endParaRPr>
          </a:p>
        </p:txBody>
      </p:sp>
      <p:sp>
        <p:nvSpPr>
          <p:cNvPr id="28" name="文本框 27"/>
          <p:cNvSpPr txBox="1"/>
          <p:nvPr/>
        </p:nvSpPr>
        <p:spPr>
          <a:xfrm>
            <a:off x="770789" y="6238711"/>
            <a:ext cx="10738905" cy="523220"/>
          </a:xfrm>
          <a:prstGeom prst="rect">
            <a:avLst/>
          </a:prstGeom>
          <a:noFill/>
        </p:spPr>
        <p:txBody>
          <a:bodyPr wrap="square">
            <a:spAutoFit/>
          </a:bodyPr>
          <a:lstStyle/>
          <a:p>
            <a:r>
              <a:rPr lang="en-US" altLang="zh-CN" sz="1400" dirty="0">
                <a:solidFill>
                  <a:srgbClr val="333333"/>
                </a:solidFill>
                <a:latin typeface="Arial" panose="020B0604020202020204" pitchFamily="34" charset="0"/>
              </a:rPr>
              <a:t>[1] </a:t>
            </a:r>
            <a:r>
              <a:rPr lang="en-US" altLang="zh-CN" sz="1400" b="0" i="0" dirty="0">
                <a:solidFill>
                  <a:srgbClr val="333333"/>
                </a:solidFill>
                <a:effectLst/>
                <a:latin typeface="Arial" panose="020B0604020202020204" pitchFamily="34" charset="0"/>
              </a:rPr>
              <a:t>Peter B. Kingsley. Introduction to diffusion tensor imaging mathematics: Part I. Tensors, rotations, and eigenvectors[J]. Concepts in Magnetic Resonance Part A,2006,28A(2).</a:t>
            </a:r>
            <a:endParaRPr lang="zh-CN" altLang="en-US" sz="1400" dirty="0"/>
          </a:p>
        </p:txBody>
      </p:sp>
      <p:cxnSp>
        <p:nvCxnSpPr>
          <p:cNvPr id="237" name="直接连接符 236"/>
          <p:cNvCxnSpPr/>
          <p:nvPr/>
        </p:nvCxnSpPr>
        <p:spPr>
          <a:xfrm>
            <a:off x="727868" y="6111975"/>
            <a:ext cx="10616595" cy="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00" name="文本框 99"/>
          <p:cNvSpPr txBox="1"/>
          <p:nvPr>
            <p:custDataLst>
              <p:tags r:id="rId1"/>
            </p:custDataLst>
          </p:nvPr>
        </p:nvSpPr>
        <p:spPr>
          <a:xfrm>
            <a:off x="727710" y="828675"/>
            <a:ext cx="11289665" cy="1291590"/>
          </a:xfrm>
          <a:prstGeom prst="rect">
            <a:avLst/>
          </a:prstGeom>
          <a:noFill/>
          <a:ln w="9525">
            <a:noFill/>
          </a:ln>
        </p:spPr>
        <p:txBody>
          <a:bodyPr wrap="square">
            <a:spAutoFit/>
          </a:bodyPr>
          <a:lstStyle/>
          <a:p>
            <a:pPr indent="127000" fontAlgn="auto">
              <a:lnSpc>
                <a:spcPct val="150000"/>
              </a:lnSpc>
            </a:pPr>
            <a:r>
              <a:rPr lang="en-US" altLang="zh-CN"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rPr>
              <a:t> </a:t>
            </a:r>
            <a:r>
              <a:rPr lang="zh-CN" altLang="en-US"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rPr>
              <a:t>弥散张量成像(Diffusion-</a:t>
            </a:r>
            <a:r>
              <a:rPr lang="en-US" altLang="zh-CN"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rPr>
              <a:t>Tensor</a:t>
            </a:r>
            <a:r>
              <a:rPr lang="zh-CN" altLang="en-US"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rPr>
              <a:t> Imaging, D</a:t>
            </a:r>
            <a:r>
              <a:rPr lang="en-US" altLang="zh-CN"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rPr>
              <a:t>T</a:t>
            </a:r>
            <a:r>
              <a:rPr lang="zh-CN" altLang="en-US"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rPr>
              <a:t>I)</a:t>
            </a:r>
            <a:endParaRPr lang="zh-CN" altLang="en-US" sz="2000" b="1" spc="50" dirty="0">
              <a:ln w="3175">
                <a:noFill/>
              </a:ln>
              <a:solidFill>
                <a:sysClr val="windowText" lastClr="000000"/>
              </a:solidFill>
              <a:effectLst>
                <a:outerShdw blurRad="38100" dist="19050" dir="2700000" algn="tl" rotWithShape="0">
                  <a:schemeClr val="dk1">
                    <a:alpha val="40000"/>
                  </a:schemeClr>
                </a:outerShdw>
              </a:effectLst>
              <a:latin typeface="+mj-ea"/>
              <a:ea typeface="+mj-ea"/>
              <a:cs typeface="+mj-ea"/>
            </a:endParaRPr>
          </a:p>
          <a:p>
            <a:pPr indent="127000" fontAlgn="auto">
              <a:lnSpc>
                <a:spcPct val="150000"/>
              </a:lnSpc>
            </a:pPr>
            <a:r>
              <a:rPr lang="en-US" altLang="zh-CN" sz="1600" spc="50" dirty="0">
                <a:ln w="3175">
                  <a:noFill/>
                </a:ln>
                <a:solidFill>
                  <a:sysClr val="windowText" lastClr="000000"/>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 </a:t>
            </a:r>
            <a:r>
              <a:rPr sz="1600" spc="50" dirty="0">
                <a:ln w="3175">
                  <a:noFill/>
                </a:ln>
                <a:solidFill>
                  <a:sysClr val="windowText" lastClr="000000"/>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基于DWI开发的成像技术，可以在三维空间内定量分析组织内水分子的弥散特性</a:t>
            </a:r>
            <a:r>
              <a:rPr lang="zh-CN" sz="1600" spc="50" dirty="0">
                <a:ln w="3175">
                  <a:noFill/>
                </a:ln>
                <a:solidFill>
                  <a:sysClr val="windowText" lastClr="000000"/>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a:t>
            </a:r>
            <a:endParaRPr lang="zh-CN" sz="1600" spc="50" dirty="0">
              <a:ln w="3175">
                <a:noFill/>
              </a:ln>
              <a:solidFill>
                <a:sysClr val="windowText" lastClr="000000"/>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endParaRPr>
          </a:p>
          <a:p>
            <a:pPr indent="127000" fontAlgn="auto">
              <a:lnSpc>
                <a:spcPct val="150000"/>
              </a:lnSpc>
            </a:pPr>
            <a:r>
              <a:rPr sz="1600" spc="50" dirty="0">
                <a:ln w="3175">
                  <a:noFill/>
                </a:ln>
                <a:solidFill>
                  <a:sysClr val="windowText" lastClr="000000"/>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rPr>
              <a:t>一种非入侵磁共振成像技术，观察和追踪脑白质纤维的唯一方法。</a:t>
            </a:r>
            <a:endParaRPr sz="1600" spc="50" dirty="0">
              <a:ln w="3175">
                <a:noFill/>
              </a:ln>
              <a:solidFill>
                <a:sysClr val="windowText" lastClr="000000"/>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endParaRPr>
          </a:p>
        </p:txBody>
      </p:sp>
      <p:pic>
        <p:nvPicPr>
          <p:cNvPr id="10" name="图片 1"/>
          <p:cNvPicPr>
            <a:picLocks noChangeAspect="1"/>
          </p:cNvPicPr>
          <p:nvPr>
            <p:custDataLst>
              <p:tags r:id="rId2"/>
            </p:custDataLst>
          </p:nvPr>
        </p:nvPicPr>
        <p:blipFill>
          <a:blip r:embed="rId3">
            <a:extLst>
              <a:ext uri="{28A0092B-C50C-407E-A947-70E740481C1C}">
                <a14:useLocalDpi xmlns:a14="http://schemas.microsoft.com/office/drawing/2010/main" val="0"/>
              </a:ext>
            </a:extLst>
          </a:blip>
          <a:srcRect/>
          <a:stretch>
            <a:fillRect/>
          </a:stretch>
        </p:blipFill>
        <p:spPr bwMode="auto">
          <a:xfrm>
            <a:off x="7135495" y="2896870"/>
            <a:ext cx="2323465" cy="2248535"/>
          </a:xfrm>
          <a:prstGeom prst="rect">
            <a:avLst/>
          </a:prstGeom>
          <a:noFill/>
          <a:ln>
            <a:noFill/>
          </a:ln>
        </p:spPr>
      </p:pic>
      <p:sp>
        <p:nvSpPr>
          <p:cNvPr id="18" name="文本框 17"/>
          <p:cNvSpPr txBox="1"/>
          <p:nvPr>
            <p:custDataLst>
              <p:tags r:id="rId4"/>
            </p:custDataLst>
          </p:nvPr>
        </p:nvSpPr>
        <p:spPr>
          <a:xfrm>
            <a:off x="7196455" y="5145405"/>
            <a:ext cx="2200910" cy="368300"/>
          </a:xfrm>
          <a:prstGeom prst="rect">
            <a:avLst/>
          </a:prstGeom>
          <a:noFill/>
        </p:spPr>
        <p:txBody>
          <a:bodyPr wrap="square">
            <a:spAutoFit/>
          </a:bodyPr>
          <a:lstStyle/>
          <a:p>
            <a:pPr algn="ctr">
              <a:lnSpc>
                <a:spcPct val="150000"/>
              </a:lnSpc>
            </a:pPr>
            <a:r>
              <a:rPr lang="zh-CN" altLang="zh-CN" sz="1200" kern="100" dirty="0">
                <a:effectLst/>
                <a:latin typeface="Times New Roman" panose="02020603050405020304" pitchFamily="18" charset="0"/>
                <a:ea typeface="宋体" panose="02010600030101010101" pitchFamily="2" charset="-122"/>
                <a:cs typeface="宋体" panose="02010600030101010101" pitchFamily="2" charset="-122"/>
              </a:rPr>
              <a:t>图</a:t>
            </a:r>
            <a:r>
              <a:rPr lang="en-US" altLang="zh-CN" sz="1200" kern="100" dirty="0">
                <a:effectLst/>
                <a:latin typeface="Times New Roman" panose="02020603050405020304" pitchFamily="18" charset="0"/>
                <a:ea typeface="宋体" panose="02010600030101010101" pitchFamily="2" charset="-122"/>
                <a:cs typeface="宋体" panose="02010600030101010101" pitchFamily="2" charset="-122"/>
              </a:rPr>
              <a:t>1-4 DTI</a:t>
            </a:r>
            <a:r>
              <a:rPr lang="zh-CN" altLang="en-US" sz="1200" kern="100" dirty="0">
                <a:effectLst/>
                <a:latin typeface="Times New Roman" panose="02020603050405020304" pitchFamily="18" charset="0"/>
                <a:ea typeface="宋体" panose="02010600030101010101" pitchFamily="2" charset="-122"/>
                <a:cs typeface="宋体" panose="02010600030101010101" pitchFamily="2" charset="-122"/>
              </a:rPr>
              <a:t>图像结构图</a:t>
            </a:r>
            <a:endParaRPr lang="zh-CN" altLang="zh-CN" sz="1200" kern="100" dirty="0">
              <a:effectLst/>
              <a:latin typeface="Times New Roman" panose="02020603050405020304" pitchFamily="18" charset="0"/>
              <a:ea typeface="宋体" panose="02010600030101010101" pitchFamily="2" charset="-122"/>
            </a:endParaRPr>
          </a:p>
        </p:txBody>
      </p:sp>
      <p:pic>
        <p:nvPicPr>
          <p:cNvPr id="19" name="图片 18"/>
          <p:cNvPicPr>
            <a:picLocks noChangeAspect="1"/>
          </p:cNvPicPr>
          <p:nvPr>
            <p:custDataLst>
              <p:tags r:id="rId5"/>
            </p:custDataLst>
          </p:nvPr>
        </p:nvPicPr>
        <p:blipFill>
          <a:blip r:embed="rId6"/>
          <a:stretch>
            <a:fillRect/>
          </a:stretch>
        </p:blipFill>
        <p:spPr>
          <a:xfrm>
            <a:off x="1233170" y="3185160"/>
            <a:ext cx="4861560" cy="533400"/>
          </a:xfrm>
          <a:prstGeom prst="rect">
            <a:avLst/>
          </a:prstGeom>
        </p:spPr>
      </p:pic>
      <p:sp>
        <p:nvSpPr>
          <p:cNvPr id="20" name="文本框 19"/>
          <p:cNvSpPr txBox="1"/>
          <p:nvPr>
            <p:custDataLst>
              <p:tags r:id="rId7"/>
            </p:custDataLst>
          </p:nvPr>
        </p:nvSpPr>
        <p:spPr>
          <a:xfrm>
            <a:off x="6503035" y="3254375"/>
            <a:ext cx="632460" cy="423545"/>
          </a:xfrm>
          <a:prstGeom prst="rect">
            <a:avLst/>
          </a:prstGeom>
          <a:noFill/>
        </p:spPr>
        <p:txBody>
          <a:bodyPr wrap="square">
            <a:spAutoFit/>
          </a:bodyPr>
          <a:lstStyle/>
          <a:p>
            <a:pPr>
              <a:lnSpc>
                <a:spcPct val="120000"/>
              </a:lnSpc>
            </a:pPr>
            <a:r>
              <a:rPr lang="en-US" altLang="zh-CN" sz="1800" dirty="0"/>
              <a:t>(1.1)</a:t>
            </a:r>
            <a:endParaRPr lang="en-US" altLang="zh-CN" sz="1800" dirty="0"/>
          </a:p>
        </p:txBody>
      </p:sp>
      <p:pic>
        <p:nvPicPr>
          <p:cNvPr id="22" name="图片 21"/>
          <p:cNvPicPr>
            <a:picLocks noChangeAspect="1"/>
          </p:cNvPicPr>
          <p:nvPr>
            <p:custDataLst>
              <p:tags r:id="rId8"/>
            </p:custDataLst>
          </p:nvPr>
        </p:nvPicPr>
        <p:blipFill>
          <a:blip r:embed="rId9"/>
          <a:stretch>
            <a:fillRect/>
          </a:stretch>
        </p:blipFill>
        <p:spPr>
          <a:xfrm>
            <a:off x="9297670" y="3138805"/>
            <a:ext cx="2719705" cy="1764665"/>
          </a:xfrm>
          <a:prstGeom prst="rect">
            <a:avLst/>
          </a:prstGeom>
        </p:spPr>
      </p:pic>
      <p:sp>
        <p:nvSpPr>
          <p:cNvPr id="23" name="文本框 22"/>
          <p:cNvSpPr txBox="1"/>
          <p:nvPr>
            <p:custDataLst>
              <p:tags r:id="rId10"/>
            </p:custDataLst>
          </p:nvPr>
        </p:nvSpPr>
        <p:spPr>
          <a:xfrm>
            <a:off x="9557385" y="5145405"/>
            <a:ext cx="2200910" cy="368300"/>
          </a:xfrm>
          <a:prstGeom prst="rect">
            <a:avLst/>
          </a:prstGeom>
          <a:noFill/>
        </p:spPr>
        <p:txBody>
          <a:bodyPr wrap="square">
            <a:spAutoFit/>
          </a:bodyPr>
          <a:lstStyle/>
          <a:p>
            <a:pPr algn="ctr">
              <a:lnSpc>
                <a:spcPct val="150000"/>
              </a:lnSpc>
            </a:pPr>
            <a:r>
              <a:rPr lang="zh-CN" altLang="zh-CN" sz="1200" kern="100" dirty="0">
                <a:effectLst/>
                <a:latin typeface="Times New Roman" panose="02020603050405020304" pitchFamily="18" charset="0"/>
                <a:ea typeface="宋体" panose="02010600030101010101" pitchFamily="2" charset="-122"/>
                <a:cs typeface="宋体" panose="02010600030101010101" pitchFamily="2" charset="-122"/>
              </a:rPr>
              <a:t>图</a:t>
            </a:r>
            <a:r>
              <a:rPr lang="en-US" altLang="zh-CN" sz="1200" kern="100" dirty="0">
                <a:effectLst/>
                <a:latin typeface="Times New Roman" panose="02020603050405020304" pitchFamily="18" charset="0"/>
                <a:ea typeface="宋体" panose="02010600030101010101" pitchFamily="2" charset="-122"/>
                <a:cs typeface="宋体" panose="02010600030101010101" pitchFamily="2" charset="-122"/>
              </a:rPr>
              <a:t>1-5</a:t>
            </a:r>
            <a:r>
              <a:rPr lang="zh-CN" altLang="en-US" sz="1200" kern="100" dirty="0">
                <a:effectLst/>
                <a:latin typeface="Times New Roman" panose="02020603050405020304" pitchFamily="18" charset="0"/>
                <a:ea typeface="宋体" panose="02010600030101010101" pitchFamily="2" charset="-122"/>
                <a:cs typeface="宋体" panose="02010600030101010101" pitchFamily="2" charset="-122"/>
              </a:rPr>
              <a:t>张量的椭球表示</a:t>
            </a:r>
            <a:endParaRPr lang="zh-CN" altLang="en-US" sz="1200" kern="100" dirty="0">
              <a:effectLst/>
              <a:latin typeface="Times New Roman" panose="02020603050405020304" pitchFamily="18" charset="0"/>
              <a:ea typeface="宋体" panose="02010600030101010101" pitchFamily="2" charset="-122"/>
              <a:cs typeface="宋体" panose="02010600030101010101" pitchFamily="2" charset="-122"/>
            </a:endParaRPr>
          </a:p>
        </p:txBody>
      </p:sp>
      <p:pic>
        <p:nvPicPr>
          <p:cNvPr id="24" name="图片 23"/>
          <p:cNvPicPr>
            <a:picLocks noChangeAspect="1"/>
          </p:cNvPicPr>
          <p:nvPr>
            <p:custDataLst>
              <p:tags r:id="rId11"/>
            </p:custDataLst>
          </p:nvPr>
        </p:nvPicPr>
        <p:blipFill>
          <a:blip r:embed="rId12"/>
          <a:stretch>
            <a:fillRect/>
          </a:stretch>
        </p:blipFill>
        <p:spPr>
          <a:xfrm>
            <a:off x="611505" y="3993515"/>
            <a:ext cx="6104255" cy="1089660"/>
          </a:xfrm>
          <a:prstGeom prst="rect">
            <a:avLst/>
          </a:prstGeom>
        </p:spPr>
      </p:pic>
      <p:sp>
        <p:nvSpPr>
          <p:cNvPr id="25" name="文本框 24"/>
          <p:cNvSpPr txBox="1"/>
          <p:nvPr>
            <p:custDataLst>
              <p:tags r:id="rId13"/>
            </p:custDataLst>
          </p:nvPr>
        </p:nvSpPr>
        <p:spPr>
          <a:xfrm>
            <a:off x="6503035" y="4237990"/>
            <a:ext cx="636270" cy="423545"/>
          </a:xfrm>
          <a:prstGeom prst="rect">
            <a:avLst/>
          </a:prstGeom>
          <a:noFill/>
        </p:spPr>
        <p:txBody>
          <a:bodyPr wrap="square">
            <a:spAutoFit/>
          </a:bodyPr>
          <a:lstStyle/>
          <a:p>
            <a:pPr>
              <a:lnSpc>
                <a:spcPct val="120000"/>
              </a:lnSpc>
            </a:pPr>
            <a:r>
              <a:rPr lang="en-US" altLang="zh-CN" sz="1800" dirty="0"/>
              <a:t>(1.2)</a:t>
            </a:r>
            <a:endParaRPr lang="en-US" altLang="zh-CN" sz="1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687229" y="2350366"/>
            <a:ext cx="1006866" cy="875434"/>
          </a:xfrm>
          <a:prstGeom prst="rect">
            <a:avLst/>
          </a:prstGeom>
          <a:noFill/>
          <a:ln w="117475">
            <a:noFill/>
          </a:ln>
        </p:spPr>
        <p:txBody>
          <a:bodyPr wrap="none" rtlCol="0">
            <a:prstTxWarp prst="textPlain">
              <a:avLst/>
            </a:prstTxWarp>
            <a:spAutoFit/>
          </a:bodyPr>
          <a:lstStyle/>
          <a:p>
            <a:r>
              <a:rPr lang="en-US" altLang="zh-CN" spc="100" dirty="0">
                <a:solidFill>
                  <a:srgbClr val="11B2AE"/>
                </a:solidFill>
                <a:latin typeface="Impact" panose="020B0806030902050204" pitchFamily="34" charset="0"/>
                <a:cs typeface="Arial" panose="020B0604020202020204" pitchFamily="34" charset="0"/>
              </a:rPr>
              <a:t>/02</a:t>
            </a:r>
            <a:endParaRPr lang="zh-CN" altLang="en-US" spc="100" dirty="0">
              <a:solidFill>
                <a:srgbClr val="11B2AE"/>
              </a:solidFill>
              <a:latin typeface="Impact" panose="020B0806030902050204" pitchFamily="34" charset="0"/>
              <a:cs typeface="Arial" panose="020B0604020202020204" pitchFamily="34" charset="0"/>
            </a:endParaRPr>
          </a:p>
        </p:txBody>
      </p:sp>
      <p:sp>
        <p:nvSpPr>
          <p:cNvPr id="8" name="任意多边形: 形状 62"/>
          <p:cNvSpPr/>
          <p:nvPr>
            <p:custDataLst>
              <p:tags r:id="rId1"/>
            </p:custDataLst>
          </p:nvPr>
        </p:nvSpPr>
        <p:spPr bwMode="auto">
          <a:xfrm flipH="1" flipV="1">
            <a:off x="7191940" y="0"/>
            <a:ext cx="5001648" cy="6866164"/>
          </a:xfrm>
          <a:custGeom>
            <a:avLst/>
            <a:gdLst>
              <a:gd name="connsiteX0" fmla="*/ 209400 w 5001648"/>
              <a:gd name="connsiteY0" fmla="*/ 6866164 h 6866164"/>
              <a:gd name="connsiteX1" fmla="*/ 0 w 5001648"/>
              <a:gd name="connsiteY1" fmla="*/ 6866164 h 6866164"/>
              <a:gd name="connsiteX2" fmla="*/ 0 w 5001648"/>
              <a:gd name="connsiteY2" fmla="*/ 0 h 6866164"/>
              <a:gd name="connsiteX3" fmla="*/ 5001648 w 5001648"/>
              <a:gd name="connsiteY3" fmla="*/ 0 h 6866164"/>
              <a:gd name="connsiteX4" fmla="*/ 264212 w 5001648"/>
              <a:gd name="connsiteY4" fmla="*/ 6835400 h 68661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1648" h="6866164">
                <a:moveTo>
                  <a:pt x="209400" y="6866164"/>
                </a:moveTo>
                <a:lnTo>
                  <a:pt x="0" y="6866164"/>
                </a:lnTo>
                <a:lnTo>
                  <a:pt x="0" y="0"/>
                </a:lnTo>
                <a:lnTo>
                  <a:pt x="5001648" y="0"/>
                </a:lnTo>
                <a:lnTo>
                  <a:pt x="264212" y="6835400"/>
                </a:lnTo>
                <a:close/>
              </a:path>
            </a:pathLst>
          </a:custGeom>
          <a:solidFill>
            <a:srgbClr val="11B2AE"/>
          </a:solidFill>
          <a:ln>
            <a:noFill/>
          </a:ln>
        </p:spPr>
        <p:txBody>
          <a:bodyPr vert="horz" wrap="square" lIns="91440" tIns="45720" rIns="91440" bIns="45720" numCol="1" anchor="t" anchorCtr="0" compatLnSpc="1">
            <a:noAutofit/>
          </a:bodyPr>
          <a:lstStyle/>
          <a:p>
            <a:endParaRPr lang="zh-CN" altLang="en-US"/>
          </a:p>
        </p:txBody>
      </p:sp>
      <p:grpSp>
        <p:nvGrpSpPr>
          <p:cNvPr id="39" name="组合 38"/>
          <p:cNvGrpSpPr/>
          <p:nvPr/>
        </p:nvGrpSpPr>
        <p:grpSpPr>
          <a:xfrm rot="9245091">
            <a:off x="8109430" y="1873484"/>
            <a:ext cx="4208973" cy="3385298"/>
            <a:chOff x="6579549" y="561975"/>
            <a:chExt cx="5435599" cy="4371879"/>
          </a:xfrm>
        </p:grpSpPr>
        <p:sp>
          <p:nvSpPr>
            <p:cNvPr id="40" name="Freeform 9"/>
            <p:cNvSpPr/>
            <p:nvPr/>
          </p:nvSpPr>
          <p:spPr bwMode="auto">
            <a:xfrm>
              <a:off x="6579549" y="561975"/>
              <a:ext cx="5435599" cy="4371879"/>
            </a:xfrm>
            <a:custGeom>
              <a:avLst/>
              <a:gdLst>
                <a:gd name="T0" fmla="*/ 1554 w 2942"/>
                <a:gd name="T1" fmla="*/ 0 h 2370"/>
                <a:gd name="T2" fmla="*/ 0 w 2942"/>
                <a:gd name="T3" fmla="*/ 1554 h 2370"/>
                <a:gd name="T4" fmla="*/ 231 w 2942"/>
                <a:gd name="T5" fmla="*/ 2370 h 2370"/>
                <a:gd name="T6" fmla="*/ 2942 w 2942"/>
                <a:gd name="T7" fmla="*/ 854 h 2370"/>
                <a:gd name="T8" fmla="*/ 1554 w 2942"/>
                <a:gd name="T9" fmla="*/ 0 h 2370"/>
              </a:gdLst>
              <a:ahLst/>
              <a:cxnLst>
                <a:cxn ang="0">
                  <a:pos x="T0" y="T1"/>
                </a:cxn>
                <a:cxn ang="0">
                  <a:pos x="T2" y="T3"/>
                </a:cxn>
                <a:cxn ang="0">
                  <a:pos x="T4" y="T5"/>
                </a:cxn>
                <a:cxn ang="0">
                  <a:pos x="T6" y="T7"/>
                </a:cxn>
                <a:cxn ang="0">
                  <a:pos x="T8" y="T9"/>
                </a:cxn>
              </a:cxnLst>
              <a:rect l="0" t="0" r="r" b="b"/>
              <a:pathLst>
                <a:path w="2942" h="2370">
                  <a:moveTo>
                    <a:pt x="1554" y="0"/>
                  </a:moveTo>
                  <a:cubicBezTo>
                    <a:pt x="696" y="0"/>
                    <a:pt x="0" y="696"/>
                    <a:pt x="0" y="1554"/>
                  </a:cubicBezTo>
                  <a:cubicBezTo>
                    <a:pt x="0" y="1853"/>
                    <a:pt x="85" y="2133"/>
                    <a:pt x="231" y="2370"/>
                  </a:cubicBezTo>
                  <a:cubicBezTo>
                    <a:pt x="2942" y="854"/>
                    <a:pt x="2942" y="854"/>
                    <a:pt x="2942" y="854"/>
                  </a:cubicBezTo>
                  <a:cubicBezTo>
                    <a:pt x="2686" y="347"/>
                    <a:pt x="2161" y="0"/>
                    <a:pt x="1554" y="0"/>
                  </a:cubicBezTo>
                  <a:close/>
                </a:path>
              </a:pathLst>
            </a:custGeom>
            <a:solidFill>
              <a:srgbClr val="1C50A2"/>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sp>
          <p:nvSpPr>
            <p:cNvPr id="41" name="Freeform 10"/>
            <p:cNvSpPr/>
            <p:nvPr/>
          </p:nvSpPr>
          <p:spPr bwMode="auto">
            <a:xfrm>
              <a:off x="7266012" y="1247245"/>
              <a:ext cx="4151017" cy="3353526"/>
            </a:xfrm>
            <a:custGeom>
              <a:avLst/>
              <a:gdLst>
                <a:gd name="T0" fmla="*/ 1183 w 2247"/>
                <a:gd name="T1" fmla="*/ 0 h 1818"/>
                <a:gd name="T2" fmla="*/ 0 w 2247"/>
                <a:gd name="T3" fmla="*/ 1183 h 1818"/>
                <a:gd name="T4" fmla="*/ 184 w 2247"/>
                <a:gd name="T5" fmla="*/ 1818 h 1818"/>
                <a:gd name="T6" fmla="*/ 2247 w 2247"/>
                <a:gd name="T7" fmla="*/ 664 h 1818"/>
                <a:gd name="T8" fmla="*/ 1183 w 2247"/>
                <a:gd name="T9" fmla="*/ 0 h 1818"/>
              </a:gdLst>
              <a:ahLst/>
              <a:cxnLst>
                <a:cxn ang="0">
                  <a:pos x="T0" y="T1"/>
                </a:cxn>
                <a:cxn ang="0">
                  <a:pos x="T2" y="T3"/>
                </a:cxn>
                <a:cxn ang="0">
                  <a:pos x="T4" y="T5"/>
                </a:cxn>
                <a:cxn ang="0">
                  <a:pos x="T6" y="T7"/>
                </a:cxn>
                <a:cxn ang="0">
                  <a:pos x="T8" y="T9"/>
                </a:cxn>
              </a:cxnLst>
              <a:rect l="0" t="0" r="r" b="b"/>
              <a:pathLst>
                <a:path w="2247" h="1818">
                  <a:moveTo>
                    <a:pt x="1183" y="0"/>
                  </a:moveTo>
                  <a:cubicBezTo>
                    <a:pt x="530" y="0"/>
                    <a:pt x="0" y="530"/>
                    <a:pt x="0" y="1183"/>
                  </a:cubicBezTo>
                  <a:cubicBezTo>
                    <a:pt x="0" y="1417"/>
                    <a:pt x="68" y="1634"/>
                    <a:pt x="184" y="1818"/>
                  </a:cubicBezTo>
                  <a:cubicBezTo>
                    <a:pt x="2247" y="664"/>
                    <a:pt x="2247" y="664"/>
                    <a:pt x="2247" y="664"/>
                  </a:cubicBezTo>
                  <a:cubicBezTo>
                    <a:pt x="2055" y="271"/>
                    <a:pt x="1651" y="0"/>
                    <a:pt x="1183" y="0"/>
                  </a:cubicBezTo>
                  <a:close/>
                </a:path>
              </a:pathLst>
            </a:custGeom>
            <a:solidFill>
              <a:schemeClr val="bg1">
                <a:lumMod val="9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Arial" panose="020B0604020202020204"/>
                <a:ea typeface="微软雅黑" panose="020B0503020204020204" charset="-122"/>
              </a:endParaRPr>
            </a:p>
          </p:txBody>
        </p:sp>
      </p:grpSp>
      <p:sp>
        <p:nvSpPr>
          <p:cNvPr id="43" name="îsľïḑê"/>
          <p:cNvSpPr txBox="1"/>
          <p:nvPr/>
        </p:nvSpPr>
        <p:spPr bwMode="auto">
          <a:xfrm>
            <a:off x="2592467" y="3794277"/>
            <a:ext cx="3610267" cy="350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defRPr/>
            </a:pPr>
            <a:r>
              <a:rPr lang="zh-CN" altLang="en-US" sz="4400" b="1" kern="0" dirty="0">
                <a:solidFill>
                  <a:srgbClr val="1C50A2"/>
                </a:solidFill>
                <a:latin typeface="+mj-ea"/>
                <a:ea typeface="+mj-ea"/>
              </a:rPr>
              <a:t>国内外研究现状</a:t>
            </a:r>
            <a:endParaRPr lang="zh-CN" altLang="en-US" sz="4400" b="1" kern="0" dirty="0">
              <a:solidFill>
                <a:srgbClr val="1C50A2"/>
              </a:solidFill>
              <a:latin typeface="+mj-ea"/>
              <a:ea typeface="+mj-ea"/>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16209" y="1573419"/>
            <a:ext cx="3128127" cy="3128127"/>
          </a:xfrm>
          <a:prstGeom prst="rect">
            <a:avLst/>
          </a:prstGeom>
        </p:spPr>
      </p:pic>
    </p:spTree>
  </p:cSld>
  <p:clrMapOvr>
    <a:masterClrMapping/>
  </p:clrMapOvr>
</p:sld>
</file>

<file path=ppt/tags/tag1.xml><?xml version="1.0" encoding="utf-8"?>
<p:tagLst xmlns:p="http://schemas.openxmlformats.org/presentationml/2006/main">
  <p:tag name="PA" val="v4.0.0"/>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UNIT_TABLE_BEAUTIFY" val="smartTable{91ff53a3-7a3f-49db-a879-5b665c30209c}"/>
  <p:tag name="KSO_WM_BEAUTIFY_FLAG" val=""/>
  <p:tag name="TABLE_ENDDRAG_ORIGIN_RECT" val="448*100"/>
  <p:tag name="TABLE_ENDDRAG_RECT" val="226*181*448*100"/>
</p:tagLst>
</file>

<file path=ppt/tags/tag128.xml><?xml version="1.0" encoding="utf-8"?>
<p:tagLst xmlns:p="http://schemas.openxmlformats.org/presentationml/2006/main">
  <p:tag name="KSO_WM_UNIT_TABLE_BEAUTIFY" val="smartTable{d4c440cd-7137-47b6-b7d5-ad89c9f5ea89}"/>
  <p:tag name="KSO_WM_BEAUTIFY_FLAG" val=""/>
  <p:tag name="TABLE_ENDDRAG_ORIGIN_RECT" val="498*99"/>
  <p:tag name="TABLE_ENDDRAG_RECT" val="226*317*498*99"/>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UNIT_TABLE_BEAUTIFY" val="smartTable{d4c440cd-7137-47b6-b7d5-ad89c9f5ea89}"/>
  <p:tag name="KSO_WM_BEAUTIFY_FLAG" val=""/>
  <p:tag name="TABLE_ENDDRAG_ORIGIN_RECT" val="554*101"/>
  <p:tag name="TABLE_ENDDRAG_RECT" val="142*180*554*101"/>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PA" val="v4.0.0"/>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PA" val="v4.0.0"/>
</p:tagLst>
</file>

<file path=ppt/tags/tag142.xml><?xml version="1.0" encoding="utf-8"?>
<p:tagLst xmlns:p="http://schemas.openxmlformats.org/presentationml/2006/main">
  <p:tag name="PA" val="v4.0.0"/>
</p:tagLst>
</file>

<file path=ppt/tags/tag143.xml><?xml version="1.0" encoding="utf-8"?>
<p:tagLst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THEME" val="5fe6ab97-eec8-48fa-88ee-05c02b791c6c"/>
  <p:tag name="COMMONDATA" val="eyJoZGlkIjoiNGIxMjE4NWZjMGI2ZDIzYTBmMDQ0NDdjMzg1ZjAyOTkifQ=="/>
  <p:tag name="KSO_WPP_MARK_KEY" val="aa2e668c-fb59-496b-8b4c-f52c98c7f968"/>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PA" val="v4.0.0"/>
</p:tagLst>
</file>

<file path=ppt/tags/tag2.xml><?xml version="1.0" encoding="utf-8"?>
<p:tagLst xmlns:p="http://schemas.openxmlformats.org/presentationml/2006/main">
  <p:tag name="PA" val="v4.0.0"/>
</p:tagLst>
</file>

<file path=ppt/tags/tag20.xml><?xml version="1.0" encoding="utf-8"?>
<p:tagLst xmlns:p="http://schemas.openxmlformats.org/presentationml/2006/main">
  <p:tag name="PA" val="v4.0.0"/>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UNIT_PRESET_TEXT" val="点击此处添加正文，文字是您思想的提炼，为了演示发布的良好效果，请言简意赅的阐述您的观点。"/>
  <p:tag name="KSO_WM_UNIT_NOCLEAR" val="0"/>
  <p:tag name="KSO_WM_UNIT_VALUE" val="141"/>
  <p:tag name="KSO_WM_UNIT_HIGHLIGHT" val="0"/>
  <p:tag name="KSO_WM_UNIT_COMPATIBLE" val="0"/>
  <p:tag name="KSO_WM_UNIT_DIAGRAM_ISNUMVISUAL" val="0"/>
  <p:tag name="KSO_WM_UNIT_DIAGRAM_ISREFERUNIT" val="0"/>
  <p:tag name="KSO_WM_UNIT_TYPE" val="f"/>
  <p:tag name="KSO_WM_UNIT_INDEX" val="1"/>
  <p:tag name="KSO_WM_UNIT_ID" val="custom20193369_8*f*1"/>
  <p:tag name="KSO_WM_TEMPLATE_CATEGORY" val="custom"/>
  <p:tag name="KSO_WM_TEMPLATE_INDEX" val="20193369"/>
  <p:tag name="KSO_WM_UNIT_LAYERLEVEL" val="1"/>
  <p:tag name="KSO_WM_TAG_VERSION" val="1.0"/>
  <p:tag name="KSO_WM_BEAUTIFY_FLAG" val="#wm#"/>
  <p:tag name="KSO_WM_UNIT_SHOW_EDIT_AREA_INDICATION" val="0"/>
  <p:tag name="KSO_WM_UNIT_DIAGRAM_IS_NEED_ADD_PATH_ANIM" val="0"/>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UNIT_TABLE_BEAUTIFY" val="smartTable{91ff53a3-7a3f-49db-a879-5b665c30209c}"/>
  <p:tag name="KSO_WM_BEAUTIFY_FLAG" val=""/>
</p:tagLst>
</file>

<file path=ppt/tags/tag66.xml><?xml version="1.0" encoding="utf-8"?>
<p:tagLst xmlns:p="http://schemas.openxmlformats.org/presentationml/2006/main">
  <p:tag name="KSO_WM_UNIT_TABLE_BEAUTIFY" val="smartTable{18acc0c3-f88a-4c00-814e-5366a7ecb1fb}"/>
  <p:tag name="KSO_WM_BEAUTIFY_FLAG" val=""/>
  <p:tag name="TABLE_ENDDRAG_ORIGIN_RECT" val="487*140"/>
  <p:tag name="TABLE_ENDDRAG_RECT" val="257*334*487*140"/>
</p:tagLst>
</file>

<file path=ppt/tags/tag67.xml><?xml version="1.0" encoding="utf-8"?>
<p:tagLst xmlns:p="http://schemas.openxmlformats.org/presentationml/2006/main">
  <p:tag name="KSO_WM_UNIT_TABLE_BEAUTIFY" val="smartTable{18acc0c3-f88a-4c00-814e-5366a7ecb1fb}"/>
  <p:tag name="KSO_WM_BEAUTIFY_FLAG" val=""/>
  <p:tag name="TABLE_ENDDRAG_ORIGIN_RECT" val="618*140"/>
  <p:tag name="TABLE_ENDDRAG_RECT" val="236*181*618*140"/>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UNIT_TABLE_BEAUTIFY" val="smartTable{91ff53a3-7a3f-49db-a879-5b665c30209c}"/>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UNIT_TABLE_BEAUTIFY" val="smartTable{91ff53a3-7a3f-49db-a879-5b665c30209c}"/>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主题5">
  <a:themeElements>
    <a:clrScheme name="自定义 54">
      <a:dk1>
        <a:srgbClr val="000000"/>
      </a:dk1>
      <a:lt1>
        <a:srgbClr val="FFFFFF"/>
      </a:lt1>
      <a:dk2>
        <a:srgbClr val="778495"/>
      </a:dk2>
      <a:lt2>
        <a:srgbClr val="F0F0F0"/>
      </a:lt2>
      <a:accent1>
        <a:srgbClr val="7277C5"/>
      </a:accent1>
      <a:accent2>
        <a:srgbClr val="C5A873"/>
      </a:accent2>
      <a:accent3>
        <a:srgbClr val="7396C5"/>
      </a:accent3>
      <a:accent4>
        <a:srgbClr val="969CD0"/>
      </a:accent4>
      <a:accent5>
        <a:srgbClr val="778495"/>
      </a:accent5>
      <a:accent6>
        <a:srgbClr val="ADB5BF"/>
      </a:accent6>
      <a:hlink>
        <a:srgbClr val="84CBC5"/>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iSlide</Template>
  <TotalTime>0</TotalTime>
  <Words>9399</Words>
  <Application>WPS 演示</Application>
  <PresentationFormat>宽屏</PresentationFormat>
  <Paragraphs>1026</Paragraphs>
  <Slides>51</Slides>
  <Notes>2</Notes>
  <HiddenSlides>0</HiddenSlides>
  <MMClips>0</MMClips>
  <ScaleCrop>false</ScaleCrop>
  <HeadingPairs>
    <vt:vector size="8" baseType="variant">
      <vt:variant>
        <vt:lpstr>已用的字体</vt:lpstr>
      </vt:variant>
      <vt:variant>
        <vt:i4>15</vt:i4>
      </vt:variant>
      <vt:variant>
        <vt:lpstr>主题</vt:lpstr>
      </vt:variant>
      <vt:variant>
        <vt:i4>1</vt:i4>
      </vt:variant>
      <vt:variant>
        <vt:lpstr>嵌入 OLE 服务器</vt:lpstr>
      </vt:variant>
      <vt:variant>
        <vt:i4>1</vt:i4>
      </vt:variant>
      <vt:variant>
        <vt:lpstr>幻灯片标题</vt:lpstr>
      </vt:variant>
      <vt:variant>
        <vt:i4>51</vt:i4>
      </vt:variant>
    </vt:vector>
  </HeadingPairs>
  <TitlesOfParts>
    <vt:vector size="68" baseType="lpstr">
      <vt:lpstr>Arial</vt:lpstr>
      <vt:lpstr>宋体</vt:lpstr>
      <vt:lpstr>Wingdings</vt:lpstr>
      <vt:lpstr>Arial</vt:lpstr>
      <vt:lpstr>微软雅黑</vt:lpstr>
      <vt:lpstr>Calibri</vt:lpstr>
      <vt:lpstr>Impact</vt:lpstr>
      <vt:lpstr>PingFang SC</vt:lpstr>
      <vt:lpstr>Segoe Print</vt:lpstr>
      <vt:lpstr>等线</vt:lpstr>
      <vt:lpstr>Times New Roman</vt:lpstr>
      <vt:lpstr>Segoe UI</vt:lpstr>
      <vt:lpstr>Calibri</vt:lpstr>
      <vt:lpstr>Arial Unicode MS</vt:lpstr>
      <vt:lpstr>Wingdings</vt:lpstr>
      <vt:lpstr>主题5</vt:lpstr>
      <vt:lpstr>Visio.Drawing.15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StephenZhu</dc:creator>
  <cp:keywords>51PPT模板网</cp:keywords>
  <dc:description>www.51pptmoban.com</dc:description>
  <cp:category>www.51pptmoban.com</cp:category>
  <cp:lastModifiedBy>童实</cp:lastModifiedBy>
  <cp:revision>313</cp:revision>
  <cp:lastPrinted>2017-09-06T16:00:00Z</cp:lastPrinted>
  <dcterms:created xsi:type="dcterms:W3CDTF">2017-09-06T16:00:00Z</dcterms:created>
  <dcterms:modified xsi:type="dcterms:W3CDTF">2023-05-30T11:47:04Z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a173570b-f82c-4049-95f2-66cf58a73903</vt:lpwstr>
  </property>
  <property fmtid="{D5CDD505-2E9C-101B-9397-08002B2CF9AE}" pid="3" name="ICV">
    <vt:lpwstr>D33B78C64ACA4090BC592DF3994CABBA_12</vt:lpwstr>
  </property>
  <property fmtid="{D5CDD505-2E9C-101B-9397-08002B2CF9AE}" pid="4" name="KSOProductBuildVer">
    <vt:lpwstr>2052-11.1.0.14309</vt:lpwstr>
  </property>
</Properties>
</file>

<file path=docProps/thumbnail.jpeg>
</file>